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21.xml" ContentType="application/vnd.openxmlformats-officedocument.presentationml.slideMaster+xml"/>
  <Override PartName="/ppt/slideMasters/slideMaster4.xml" ContentType="application/vnd.openxmlformats-officedocument.presentationml.slideMaster+xml"/>
  <Override PartName="/ppt/slideMasters/slideMaster22.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23.xml" ContentType="application/vnd.openxmlformats-officedocument.presentationml.slideMaster+xml"/>
  <Override PartName="/ppt/slideMasters/slideMaster7.xml" ContentType="application/vnd.openxmlformats-officedocument.presentationml.slideMaster+xml"/>
  <Override PartName="/ppt/slideMasters/slideMaster24.xml" ContentType="application/vnd.openxmlformats-officedocument.presentationml.slideMaster+xml"/>
  <Override PartName="/ppt/slideMasters/slideMaster8.xml" ContentType="application/vnd.openxmlformats-officedocument.presentationml.slideMaster+xml"/>
  <Override PartName="/ppt/slideMasters/slideMaster25.xml" ContentType="application/vnd.openxmlformats-officedocument.presentationml.slideMaster+xml"/>
  <Override PartName="/ppt/slideMasters/slideMaster9.xml" ContentType="application/vnd.openxmlformats-officedocument.presentationml.slideMaster+xml"/>
  <Override PartName="/ppt/slideMasters/slideMaster26.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_rels/slideMaster1.xml.rels" ContentType="application/vnd.openxmlformats-package.relationships+xml"/>
  <Override PartName="/ppt/slideMasters/_rels/slideMaster22.xml.rels" ContentType="application/vnd.openxmlformats-package.relationships+xml"/>
  <Override PartName="/ppt/slideMasters/_rels/slideMaster2.xml.rels" ContentType="application/vnd.openxmlformats-package.relationships+xml"/>
  <Override PartName="/ppt/slideMasters/_rels/slideMaster20.xml.rels" ContentType="application/vnd.openxmlformats-package.relationships+xml"/>
  <Override PartName="/ppt/slideMasters/_rels/slideMaster3.xml.rels" ContentType="application/vnd.openxmlformats-package.relationships+xml"/>
  <Override PartName="/ppt/slideMasters/_rels/slideMaster2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23.xml.rels" ContentType="application/vnd.openxmlformats-package.relationships+xml"/>
  <Override PartName="/ppt/slideMasters/_rels/slideMaster6.xml.rels" ContentType="application/vnd.openxmlformats-package.relationships+xml"/>
  <Override PartName="/ppt/slideMasters/_rels/slideMaster24.xml.rels" ContentType="application/vnd.openxmlformats-package.relationships+xml"/>
  <Override PartName="/ppt/slideMasters/_rels/slideMaster7.xml.rels" ContentType="application/vnd.openxmlformats-package.relationships+xml"/>
  <Override PartName="/ppt/slideMasters/_rels/slideMaster25.xml.rels" ContentType="application/vnd.openxmlformats-package.relationships+xml"/>
  <Override PartName="/ppt/slideMasters/_rels/slideMaster8.xml.rels" ContentType="application/vnd.openxmlformats-package.relationships+xml"/>
  <Override PartName="/ppt/slideMasters/_rels/slideMaster26.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slideMasters/_rels/slideMaster27.xml.rels" ContentType="application/vnd.openxmlformats-package.relationships+xml"/>
  <Override PartName="/ppt/slideMasters/_rels/slideMaster28.xml.rels" ContentType="application/vnd.openxmlformats-package.relationships+xml"/>
  <Override PartName="/ppt/slideMasters/_rels/slideMaster29.xml.rels" ContentType="application/vnd.openxmlformats-package.relationships+xml"/>
  <Override PartName="/ppt/slideMasters/_rels/slideMaster30.xml.rels" ContentType="application/vnd.openxmlformats-package.relationships+xml"/>
  <Override PartName="/ppt/slideMasters/_rels/slideMaster31.xml.rels" ContentType="application/vnd.openxmlformats-package.relationships+xml"/>
  <Override PartName="/ppt/slideMasters/_rels/slideMaster32.xml.rels" ContentType="application/vnd.openxmlformats-package.relationships+xml"/>
  <Override PartName="/ppt/slideMasters/_rels/slideMaster33.xml.rels" ContentType="application/vnd.openxmlformats-package.relationships+xml"/>
  <Override PartName="/ppt/slideMasters/_rels/slideMaster34.xml.rels" ContentType="application/vnd.openxmlformats-package.relationships+xml"/>
  <Override PartName="/ppt/slideMasters/_rels/slideMaster35.xml.rels" ContentType="application/vnd.openxmlformats-package.relationships+xml"/>
  <Override PartName="/ppt/slideMasters/_rels/slideMaster36.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26.xml" ContentType="application/vnd.openxmlformats-officedocument.theme+xml"/>
  <Override PartName="/ppt/theme/theme1.xml" ContentType="application/vnd.openxmlformats-officedocument.theme+xml"/>
  <Override PartName="/ppt/theme/theme27.xml" ContentType="application/vnd.openxmlformats-officedocument.theme+xml"/>
  <Override PartName="/ppt/theme/theme2.xml" ContentType="application/vnd.openxmlformats-officedocument.theme+xml"/>
  <Override PartName="/ppt/theme/theme28.xml" ContentType="application/vnd.openxmlformats-officedocument.theme+xml"/>
  <Override PartName="/ppt/theme/theme3.xml" ContentType="application/vnd.openxmlformats-officedocument.theme+xml"/>
  <Override PartName="/ppt/theme/theme29.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Lst>
  <p:notesMasterIdLst>
    <p:notesMasterId r:id="rId38"/>
  </p:notes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 id="269" r:id="rId52"/>
    <p:sldId id="270" r:id="rId53"/>
    <p:sldId id="271" r:id="rId54"/>
    <p:sldId id="272" r:id="rId55"/>
    <p:sldId id="273" r:id="rId56"/>
    <p:sldId id="274" r:id="rId57"/>
    <p:sldId id="275" r:id="rId58"/>
    <p:sldId id="276" r:id="rId59"/>
    <p:sldId id="277" r:id="rId60"/>
    <p:sldId id="278" r:id="rId61"/>
    <p:sldId id="279" r:id="rId62"/>
    <p:sldId id="280" r:id="rId63"/>
    <p:sldId id="281" r:id="rId64"/>
    <p:sldId id="282" r:id="rId65"/>
    <p:sldId id="283" r:id="rId66"/>
    <p:sldId id="284" r:id="rId67"/>
    <p:sldId id="285" r:id="rId68"/>
    <p:sldId id="286" r:id="rId69"/>
    <p:sldId id="287" r:id="rId70"/>
    <p:sldId id="288" r:id="rId71"/>
    <p:sldId id="289" r:id="rId72"/>
    <p:sldId id="290" r:id="rId73"/>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notesMaster" Target="notesMasters/notesMaster1.xml"/><Relationship Id="rId39" Type="http://schemas.openxmlformats.org/officeDocument/2006/relationships/slide" Target="slides/slide1.xml"/><Relationship Id="rId40" Type="http://schemas.openxmlformats.org/officeDocument/2006/relationships/slide" Target="slides/slide2.xml"/><Relationship Id="rId41" Type="http://schemas.openxmlformats.org/officeDocument/2006/relationships/slide" Target="slides/slide3.xml"/><Relationship Id="rId42" Type="http://schemas.openxmlformats.org/officeDocument/2006/relationships/slide" Target="slides/slide4.xml"/><Relationship Id="rId43" Type="http://schemas.openxmlformats.org/officeDocument/2006/relationships/slide" Target="slides/slide5.xml"/><Relationship Id="rId44" Type="http://schemas.openxmlformats.org/officeDocument/2006/relationships/slide" Target="slides/slide6.xml"/><Relationship Id="rId45" Type="http://schemas.openxmlformats.org/officeDocument/2006/relationships/slide" Target="slides/slide7.xml"/><Relationship Id="rId46" Type="http://schemas.openxmlformats.org/officeDocument/2006/relationships/slide" Target="slides/slide8.xml"/><Relationship Id="rId47" Type="http://schemas.openxmlformats.org/officeDocument/2006/relationships/slide" Target="slides/slide9.xml"/><Relationship Id="rId48" Type="http://schemas.openxmlformats.org/officeDocument/2006/relationships/slide" Target="slides/slide10.xml"/><Relationship Id="rId49" Type="http://schemas.openxmlformats.org/officeDocument/2006/relationships/slide" Target="slides/slide11.xml"/><Relationship Id="rId50" Type="http://schemas.openxmlformats.org/officeDocument/2006/relationships/slide" Target="slides/slide12.xml"/><Relationship Id="rId51" Type="http://schemas.openxmlformats.org/officeDocument/2006/relationships/slide" Target="slides/slide13.xml"/><Relationship Id="rId52" Type="http://schemas.openxmlformats.org/officeDocument/2006/relationships/slide" Target="slides/slide14.xml"/><Relationship Id="rId53" Type="http://schemas.openxmlformats.org/officeDocument/2006/relationships/slide" Target="slides/slide15.xml"/><Relationship Id="rId54" Type="http://schemas.openxmlformats.org/officeDocument/2006/relationships/slide" Target="slides/slide16.xml"/><Relationship Id="rId55" Type="http://schemas.openxmlformats.org/officeDocument/2006/relationships/slide" Target="slides/slide17.xml"/><Relationship Id="rId56" Type="http://schemas.openxmlformats.org/officeDocument/2006/relationships/slide" Target="slides/slide18.xml"/><Relationship Id="rId57" Type="http://schemas.openxmlformats.org/officeDocument/2006/relationships/slide" Target="slides/slide19.xml"/><Relationship Id="rId58" Type="http://schemas.openxmlformats.org/officeDocument/2006/relationships/slide" Target="slides/slide20.xml"/><Relationship Id="rId59" Type="http://schemas.openxmlformats.org/officeDocument/2006/relationships/slide" Target="slides/slide21.xml"/><Relationship Id="rId60" Type="http://schemas.openxmlformats.org/officeDocument/2006/relationships/slide" Target="slides/slide22.xml"/><Relationship Id="rId61" Type="http://schemas.openxmlformats.org/officeDocument/2006/relationships/slide" Target="slides/slide23.xml"/><Relationship Id="rId62" Type="http://schemas.openxmlformats.org/officeDocument/2006/relationships/slide" Target="slides/slide24.xml"/><Relationship Id="rId63" Type="http://schemas.openxmlformats.org/officeDocument/2006/relationships/slide" Target="slides/slide25.xml"/><Relationship Id="rId64" Type="http://schemas.openxmlformats.org/officeDocument/2006/relationships/slide" Target="slides/slide26.xml"/><Relationship Id="rId65" Type="http://schemas.openxmlformats.org/officeDocument/2006/relationships/slide" Target="slides/slide27.xml"/><Relationship Id="rId66" Type="http://schemas.openxmlformats.org/officeDocument/2006/relationships/slide" Target="slides/slide28.xml"/><Relationship Id="rId67" Type="http://schemas.openxmlformats.org/officeDocument/2006/relationships/slide" Target="slides/slide29.xml"/><Relationship Id="rId68" Type="http://schemas.openxmlformats.org/officeDocument/2006/relationships/slide" Target="slides/slide30.xml"/><Relationship Id="rId69" Type="http://schemas.openxmlformats.org/officeDocument/2006/relationships/slide" Target="slides/slide31.xml"/><Relationship Id="rId70" Type="http://schemas.openxmlformats.org/officeDocument/2006/relationships/slide" Target="slides/slide32.xml"/><Relationship Id="rId71" Type="http://schemas.openxmlformats.org/officeDocument/2006/relationships/slide" Target="slides/slide33.xml"/><Relationship Id="rId72" Type="http://schemas.openxmlformats.org/officeDocument/2006/relationships/slide" Target="slides/slide34.xml"/><Relationship Id="rId73" Type="http://schemas.openxmlformats.org/officeDocument/2006/relationships/slide" Target="slides/slide35.xml"/><Relationship Id="rId7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fr-FR" sz="4400" strike="noStrike" u="none">
                <a:solidFill>
                  <a:schemeClr val="dk1"/>
                </a:solidFill>
                <a:uFillTx/>
                <a:latin typeface="Calibri Light"/>
              </a:rPr>
              <a:t>Cliquez pour déplacer la diapo</a:t>
            </a:r>
            <a:endParaRPr b="0" lang="fr-FR" sz="4400" strike="noStrike" u="none">
              <a:solidFill>
                <a:schemeClr val="dk1"/>
              </a:solidFill>
              <a:uFillTx/>
              <a:latin typeface="Calibri Light"/>
            </a:endParaRPr>
          </a:p>
        </p:txBody>
      </p:sp>
      <p:sp>
        <p:nvSpPr>
          <p:cNvPr id="17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fr-FR" sz="2000" strike="noStrike" u="none">
                <a:solidFill>
                  <a:srgbClr val="000000"/>
                </a:solidFill>
                <a:uFillTx/>
                <a:latin typeface="Arial"/>
              </a:rPr>
              <a:t>Cliquez pour modifier le format des notes</a:t>
            </a:r>
            <a:endParaRPr b="0" lang="fr-FR" sz="2000" strike="noStrike" u="none">
              <a:solidFill>
                <a:srgbClr val="000000"/>
              </a:solidFill>
              <a:uFillTx/>
              <a:latin typeface="Arial"/>
            </a:endParaRPr>
          </a:p>
        </p:txBody>
      </p:sp>
      <p:sp>
        <p:nvSpPr>
          <p:cNvPr id="177"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178"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fr-FR" sz="1400" strike="noStrike" u="none">
                <a:solidFill>
                  <a:srgbClr val="000000"/>
                </a:solidFill>
                <a:uFillTx/>
                <a:latin typeface="Times New Roman"/>
              </a:defRPr>
            </a:lvl1pPr>
          </a:lstStyle>
          <a:p>
            <a:pPr indent="0" algn="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179"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fr-FR" sz="1400" strike="noStrike" u="none">
                <a:solidFill>
                  <a:srgbClr val="000000"/>
                </a:solidFill>
                <a:uFillTx/>
                <a:latin typeface="Times New Roman"/>
              </a:defRPr>
            </a:lvl1pPr>
          </a:lstStyle>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180"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fr-FR" sz="1400" strike="noStrike" u="none">
                <a:solidFill>
                  <a:srgbClr val="000000"/>
                </a:solidFill>
                <a:uFillTx/>
                <a:latin typeface="Times New Roman"/>
              </a:defRPr>
            </a:lvl1pPr>
          </a:lstStyle>
          <a:p>
            <a:pPr indent="0" algn="r">
              <a:buNone/>
            </a:pPr>
            <a:fld id="{8B0BCDA4-7544-4D02-B39B-7A55DE7371E5}" type="slidenum">
              <a:rPr b="0" lang="fr-FR" sz="1400" strike="noStrike" u="none">
                <a:solidFill>
                  <a:srgbClr val="000000"/>
                </a:solidFill>
                <a:uFillTx/>
                <a:latin typeface="Times New Roman"/>
              </a:rPr>
              <a:t>1</a:t>
            </a:fld>
            <a:endParaRPr b="0" lang="fr-FR"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sldImg"/>
          </p:nvPr>
        </p:nvSpPr>
        <p:spPr>
          <a:xfrm>
            <a:off x="685800" y="1143000"/>
            <a:ext cx="5486040" cy="3085920"/>
          </a:xfrm>
          <a:prstGeom prst="rect">
            <a:avLst/>
          </a:prstGeom>
          <a:ln w="0">
            <a:noFill/>
          </a:ln>
        </p:spPr>
      </p:sp>
      <p:sp>
        <p:nvSpPr>
          <p:cNvPr id="44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443" name="PlaceHolder 3"/>
          <p:cNvSpPr>
            <a:spLocks noGrp="1"/>
          </p:cNvSpPr>
          <p:nvPr>
            <p:ph type="sldNum" idx="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8635921C-5648-4390-A18B-B016B8D840FB}" type="slidenum">
              <a:rPr b="0" lang="en-US" sz="1200" strike="noStrike" u="none">
                <a:solidFill>
                  <a:srgbClr val="000000"/>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sldImg"/>
          </p:nvPr>
        </p:nvSpPr>
        <p:spPr>
          <a:xfrm>
            <a:off x="685800" y="1143000"/>
            <a:ext cx="5486040" cy="3085920"/>
          </a:xfrm>
          <a:prstGeom prst="rect">
            <a:avLst/>
          </a:prstGeom>
          <a:ln w="0">
            <a:noFill/>
          </a:ln>
        </p:spPr>
      </p:sp>
      <p:sp>
        <p:nvSpPr>
          <p:cNvPr id="46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470" name="PlaceHolder 3"/>
          <p:cNvSpPr>
            <a:spLocks noGrp="1"/>
          </p:cNvSpPr>
          <p:nvPr>
            <p:ph type="sldNum" idx="1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69D1D890-1E60-4041-8F9D-76E5D4D97A6D}" type="slidenum">
              <a:rPr b="0" lang="en-US" sz="1200" strike="noStrike" u="none">
                <a:solidFill>
                  <a:srgbClr val="000000"/>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sldImg"/>
          </p:nvPr>
        </p:nvSpPr>
        <p:spPr>
          <a:xfrm>
            <a:off x="685800" y="1143000"/>
            <a:ext cx="5486040" cy="3085920"/>
          </a:xfrm>
          <a:prstGeom prst="rect">
            <a:avLst/>
          </a:prstGeom>
          <a:ln w="0">
            <a:noFill/>
          </a:ln>
        </p:spPr>
      </p:sp>
      <p:sp>
        <p:nvSpPr>
          <p:cNvPr id="47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473" name="PlaceHolder 3"/>
          <p:cNvSpPr>
            <a:spLocks noGrp="1"/>
          </p:cNvSpPr>
          <p:nvPr>
            <p:ph type="sldNum" idx="1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25BD6829-0048-44E5-9559-516930EB14B6}" type="slidenum">
              <a:rPr b="0" lang="en-US" sz="1200" strike="noStrike" u="none">
                <a:solidFill>
                  <a:srgbClr val="000000"/>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sldImg"/>
          </p:nvPr>
        </p:nvSpPr>
        <p:spPr>
          <a:xfrm>
            <a:off x="685800" y="1143000"/>
            <a:ext cx="5486040" cy="3085920"/>
          </a:xfrm>
          <a:prstGeom prst="rect">
            <a:avLst/>
          </a:prstGeom>
          <a:ln w="0">
            <a:noFill/>
          </a:ln>
        </p:spPr>
      </p:sp>
      <p:sp>
        <p:nvSpPr>
          <p:cNvPr id="47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476" name="PlaceHolder 3"/>
          <p:cNvSpPr>
            <a:spLocks noGrp="1"/>
          </p:cNvSpPr>
          <p:nvPr>
            <p:ph type="sldNum" idx="1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92F90ADB-B83E-4022-B0FE-34F447D8915C}" type="slidenum">
              <a:rPr b="0" lang="en-US" sz="1200" strike="noStrike" u="none">
                <a:solidFill>
                  <a:srgbClr val="000000"/>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PlaceHolder 1"/>
          <p:cNvSpPr>
            <a:spLocks noGrp="1"/>
          </p:cNvSpPr>
          <p:nvPr>
            <p:ph type="sldImg"/>
          </p:nvPr>
        </p:nvSpPr>
        <p:spPr>
          <a:xfrm>
            <a:off x="685800" y="1143000"/>
            <a:ext cx="5486040" cy="3085920"/>
          </a:xfrm>
          <a:prstGeom prst="rect">
            <a:avLst/>
          </a:prstGeom>
          <a:ln w="0">
            <a:noFill/>
          </a:ln>
        </p:spPr>
      </p:sp>
      <p:sp>
        <p:nvSpPr>
          <p:cNvPr id="47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479" name="PlaceHolder 3"/>
          <p:cNvSpPr>
            <a:spLocks noGrp="1"/>
          </p:cNvSpPr>
          <p:nvPr>
            <p:ph type="sldNum" idx="1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1E746661-9CD3-44AB-BB25-1E5CE29DCBA5}" type="slidenum">
              <a:rPr b="0" lang="en-US" sz="1200" strike="noStrike" u="none">
                <a:solidFill>
                  <a:srgbClr val="000000"/>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sldImg"/>
          </p:nvPr>
        </p:nvSpPr>
        <p:spPr>
          <a:xfrm>
            <a:off x="685800" y="1143000"/>
            <a:ext cx="5486040" cy="3085920"/>
          </a:xfrm>
          <a:prstGeom prst="rect">
            <a:avLst/>
          </a:prstGeom>
          <a:ln w="0">
            <a:noFill/>
          </a:ln>
        </p:spPr>
      </p:sp>
      <p:sp>
        <p:nvSpPr>
          <p:cNvPr id="48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482" name="PlaceHolder 3"/>
          <p:cNvSpPr>
            <a:spLocks noGrp="1"/>
          </p:cNvSpPr>
          <p:nvPr>
            <p:ph type="sldNum" idx="1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D5AE2DAB-370E-4FCC-BD98-79AF8386CEEA}" type="slidenum">
              <a:rPr b="0" lang="en-US" sz="1200" strike="noStrike" u="none">
                <a:solidFill>
                  <a:srgbClr val="000000"/>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sldImg"/>
          </p:nvPr>
        </p:nvSpPr>
        <p:spPr>
          <a:xfrm>
            <a:off x="685800" y="1143000"/>
            <a:ext cx="5486040" cy="3085920"/>
          </a:xfrm>
          <a:prstGeom prst="rect">
            <a:avLst/>
          </a:prstGeom>
          <a:ln w="0">
            <a:noFill/>
          </a:ln>
        </p:spPr>
      </p:sp>
      <p:sp>
        <p:nvSpPr>
          <p:cNvPr id="48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485" name="PlaceHolder 3"/>
          <p:cNvSpPr>
            <a:spLocks noGrp="1"/>
          </p:cNvSpPr>
          <p:nvPr>
            <p:ph type="sldNum" idx="1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EFA6B6B6-722D-4FF0-AF7B-3D8AE7E63F57}" type="slidenum">
              <a:rPr b="0" lang="en-US" sz="1200" strike="noStrike" u="none">
                <a:solidFill>
                  <a:srgbClr val="000000"/>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sldImg"/>
          </p:nvPr>
        </p:nvSpPr>
        <p:spPr>
          <a:xfrm>
            <a:off x="685800" y="1143000"/>
            <a:ext cx="5486040" cy="3085920"/>
          </a:xfrm>
          <a:prstGeom prst="rect">
            <a:avLst/>
          </a:prstGeom>
          <a:ln w="0">
            <a:noFill/>
          </a:ln>
        </p:spPr>
      </p:sp>
      <p:sp>
        <p:nvSpPr>
          <p:cNvPr id="48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488" name="PlaceHolder 3"/>
          <p:cNvSpPr>
            <a:spLocks noGrp="1"/>
          </p:cNvSpPr>
          <p:nvPr>
            <p:ph type="sldNum" idx="1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0AD8DBFE-4727-4006-86DC-EF1F96567D8D}" type="slidenum">
              <a:rPr b="0" lang="en-US" sz="1200" strike="noStrike" u="none">
                <a:solidFill>
                  <a:srgbClr val="000000"/>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PlaceHolder 1"/>
          <p:cNvSpPr>
            <a:spLocks noGrp="1"/>
          </p:cNvSpPr>
          <p:nvPr>
            <p:ph type="sldImg"/>
          </p:nvPr>
        </p:nvSpPr>
        <p:spPr>
          <a:xfrm>
            <a:off x="685800" y="1143000"/>
            <a:ext cx="5486040" cy="3085920"/>
          </a:xfrm>
          <a:prstGeom prst="rect">
            <a:avLst/>
          </a:prstGeom>
          <a:ln w="0">
            <a:noFill/>
          </a:ln>
        </p:spPr>
      </p:sp>
      <p:sp>
        <p:nvSpPr>
          <p:cNvPr id="49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491" name="PlaceHolder 3"/>
          <p:cNvSpPr>
            <a:spLocks noGrp="1"/>
          </p:cNvSpPr>
          <p:nvPr>
            <p:ph type="sldNum" idx="2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DDF96BE6-393A-4548-98E4-AE1524FC54D2}" type="slidenum">
              <a:rPr b="0" lang="en-US" sz="1200" strike="noStrike" u="none">
                <a:solidFill>
                  <a:srgbClr val="000000"/>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sldImg"/>
          </p:nvPr>
        </p:nvSpPr>
        <p:spPr>
          <a:xfrm>
            <a:off x="685800" y="1143000"/>
            <a:ext cx="5486040" cy="3085920"/>
          </a:xfrm>
          <a:prstGeom prst="rect">
            <a:avLst/>
          </a:prstGeom>
          <a:ln w="0">
            <a:noFill/>
          </a:ln>
        </p:spPr>
      </p:sp>
      <p:sp>
        <p:nvSpPr>
          <p:cNvPr id="49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494" name="PlaceHolder 3"/>
          <p:cNvSpPr>
            <a:spLocks noGrp="1"/>
          </p:cNvSpPr>
          <p:nvPr>
            <p:ph type="sldNum" idx="2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AE0AFDB3-6CBA-4EA1-9467-9CB821FF7697}" type="slidenum">
              <a:rPr b="0" lang="en-US" sz="1200" strike="noStrike" u="none">
                <a:solidFill>
                  <a:srgbClr val="000000"/>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sldImg"/>
          </p:nvPr>
        </p:nvSpPr>
        <p:spPr>
          <a:xfrm>
            <a:off x="685800" y="1143000"/>
            <a:ext cx="5486040" cy="3085920"/>
          </a:xfrm>
          <a:prstGeom prst="rect">
            <a:avLst/>
          </a:prstGeom>
          <a:ln w="0">
            <a:noFill/>
          </a:ln>
        </p:spPr>
      </p:sp>
      <p:sp>
        <p:nvSpPr>
          <p:cNvPr id="49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497" name="PlaceHolder 3"/>
          <p:cNvSpPr>
            <a:spLocks noGrp="1"/>
          </p:cNvSpPr>
          <p:nvPr>
            <p:ph type="sldNum" idx="2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6E276B3A-4AAE-449C-85BD-2417A22EF166}" type="slidenum">
              <a:rPr b="0" lang="en-US" sz="1200" strike="noStrike" u="none">
                <a:solidFill>
                  <a:srgbClr val="000000"/>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sldImg"/>
          </p:nvPr>
        </p:nvSpPr>
        <p:spPr>
          <a:xfrm>
            <a:off x="685800" y="1143000"/>
            <a:ext cx="5486040" cy="3085920"/>
          </a:xfrm>
          <a:prstGeom prst="rect">
            <a:avLst/>
          </a:prstGeom>
          <a:ln w="0">
            <a:noFill/>
          </a:ln>
        </p:spPr>
      </p:sp>
      <p:sp>
        <p:nvSpPr>
          <p:cNvPr id="44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446" name="PlaceHolder 3"/>
          <p:cNvSpPr>
            <a:spLocks noGrp="1"/>
          </p:cNvSpPr>
          <p:nvPr>
            <p:ph type="sldNum" idx="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59A69AAD-4C03-4176-BB12-6BE5E63D904B}" type="slidenum">
              <a:rPr b="0" lang="en-US" sz="1200" strike="noStrike" u="none">
                <a:solidFill>
                  <a:srgbClr val="000000"/>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sldImg"/>
          </p:nvPr>
        </p:nvSpPr>
        <p:spPr>
          <a:xfrm>
            <a:off x="685800" y="1143000"/>
            <a:ext cx="5486040" cy="3085920"/>
          </a:xfrm>
          <a:prstGeom prst="rect">
            <a:avLst/>
          </a:prstGeom>
          <a:ln w="0">
            <a:noFill/>
          </a:ln>
        </p:spPr>
      </p:sp>
      <p:sp>
        <p:nvSpPr>
          <p:cNvPr id="49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500" name="PlaceHolder 3"/>
          <p:cNvSpPr>
            <a:spLocks noGrp="1"/>
          </p:cNvSpPr>
          <p:nvPr>
            <p:ph type="sldNum" idx="2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FD3E5085-B41B-4C9E-9E2B-66AEDC3229D9}" type="slidenum">
              <a:rPr b="0" lang="en-US" sz="1200" strike="noStrike" u="none">
                <a:solidFill>
                  <a:srgbClr val="000000"/>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sldImg"/>
          </p:nvPr>
        </p:nvSpPr>
        <p:spPr>
          <a:xfrm>
            <a:off x="685800" y="1143000"/>
            <a:ext cx="5486040" cy="3085920"/>
          </a:xfrm>
          <a:prstGeom prst="rect">
            <a:avLst/>
          </a:prstGeom>
          <a:ln w="0">
            <a:noFill/>
          </a:ln>
        </p:spPr>
      </p:sp>
      <p:sp>
        <p:nvSpPr>
          <p:cNvPr id="50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503" name="PlaceHolder 3"/>
          <p:cNvSpPr>
            <a:spLocks noGrp="1"/>
          </p:cNvSpPr>
          <p:nvPr>
            <p:ph type="sldNum" idx="2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0891FDEE-29EF-49AD-8875-41E8283B7247}" type="slidenum">
              <a:rPr b="0" lang="en-US" sz="1200" strike="noStrike" u="none">
                <a:solidFill>
                  <a:srgbClr val="000000"/>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sldImg"/>
          </p:nvPr>
        </p:nvSpPr>
        <p:spPr>
          <a:xfrm>
            <a:off x="685800" y="1143000"/>
            <a:ext cx="5486040" cy="3085920"/>
          </a:xfrm>
          <a:prstGeom prst="rect">
            <a:avLst/>
          </a:prstGeom>
          <a:ln w="0">
            <a:noFill/>
          </a:ln>
        </p:spPr>
      </p:sp>
      <p:sp>
        <p:nvSpPr>
          <p:cNvPr id="50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506" name="PlaceHolder 3"/>
          <p:cNvSpPr>
            <a:spLocks noGrp="1"/>
          </p:cNvSpPr>
          <p:nvPr>
            <p:ph type="sldNum" idx="2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CA386729-0AD8-4EB8-83B7-36BFC417B0A7}" type="slidenum">
              <a:rPr b="0" lang="en-US" sz="1200" strike="noStrike" u="none">
                <a:solidFill>
                  <a:srgbClr val="000000"/>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sldImg"/>
          </p:nvPr>
        </p:nvSpPr>
        <p:spPr>
          <a:xfrm>
            <a:off x="685800" y="1143000"/>
            <a:ext cx="5486040" cy="3085920"/>
          </a:xfrm>
          <a:prstGeom prst="rect">
            <a:avLst/>
          </a:prstGeom>
          <a:ln w="0">
            <a:noFill/>
          </a:ln>
        </p:spPr>
      </p:sp>
      <p:sp>
        <p:nvSpPr>
          <p:cNvPr id="50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509" name="PlaceHolder 3"/>
          <p:cNvSpPr>
            <a:spLocks noGrp="1"/>
          </p:cNvSpPr>
          <p:nvPr>
            <p:ph type="sldNum" idx="2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13ABAB9C-4AE9-4417-8D2F-9C6AA0BC719D}" type="slidenum">
              <a:rPr b="0" lang="en-US" sz="1200" strike="noStrike" u="none">
                <a:solidFill>
                  <a:srgbClr val="000000"/>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sldImg"/>
          </p:nvPr>
        </p:nvSpPr>
        <p:spPr>
          <a:xfrm>
            <a:off x="685800" y="1143000"/>
            <a:ext cx="5486040" cy="3085920"/>
          </a:xfrm>
          <a:prstGeom prst="rect">
            <a:avLst/>
          </a:prstGeom>
          <a:ln w="0">
            <a:noFill/>
          </a:ln>
        </p:spPr>
      </p:sp>
      <p:sp>
        <p:nvSpPr>
          <p:cNvPr id="51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512" name="PlaceHolder 3"/>
          <p:cNvSpPr>
            <a:spLocks noGrp="1"/>
          </p:cNvSpPr>
          <p:nvPr>
            <p:ph type="sldNum" idx="2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936F0CA7-9D57-4F85-8AE8-7B21747B1FCD}" type="slidenum">
              <a:rPr b="0" lang="en-US" sz="1200" strike="noStrike" u="none">
                <a:solidFill>
                  <a:srgbClr val="000000"/>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sldImg"/>
          </p:nvPr>
        </p:nvSpPr>
        <p:spPr>
          <a:xfrm>
            <a:off x="685800" y="1143000"/>
            <a:ext cx="5486040" cy="3085920"/>
          </a:xfrm>
          <a:prstGeom prst="rect">
            <a:avLst/>
          </a:prstGeom>
          <a:ln w="0">
            <a:noFill/>
          </a:ln>
        </p:spPr>
      </p:sp>
      <p:sp>
        <p:nvSpPr>
          <p:cNvPr id="51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515" name="PlaceHolder 3"/>
          <p:cNvSpPr>
            <a:spLocks noGrp="1"/>
          </p:cNvSpPr>
          <p:nvPr>
            <p:ph type="sldNum" idx="2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644B33E9-F003-4D5A-A36D-75CE4F9DBDB1}" type="slidenum">
              <a:rPr b="0" lang="en-US" sz="1200" strike="noStrike" u="none">
                <a:solidFill>
                  <a:srgbClr val="000000"/>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sldImg"/>
          </p:nvPr>
        </p:nvSpPr>
        <p:spPr>
          <a:xfrm>
            <a:off x="685800" y="1143000"/>
            <a:ext cx="5486040" cy="3085920"/>
          </a:xfrm>
          <a:prstGeom prst="rect">
            <a:avLst/>
          </a:prstGeom>
          <a:ln w="0">
            <a:noFill/>
          </a:ln>
        </p:spPr>
      </p:sp>
      <p:sp>
        <p:nvSpPr>
          <p:cNvPr id="51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518" name="PlaceHolder 3"/>
          <p:cNvSpPr>
            <a:spLocks noGrp="1"/>
          </p:cNvSpPr>
          <p:nvPr>
            <p:ph type="sldNum" idx="2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3A9F0444-3889-43E2-B472-26CEC2E5FDCE}" type="slidenum">
              <a:rPr b="0" lang="en-US" sz="1200" strike="noStrike" u="none">
                <a:solidFill>
                  <a:srgbClr val="000000"/>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sldImg"/>
          </p:nvPr>
        </p:nvSpPr>
        <p:spPr>
          <a:xfrm>
            <a:off x="685800" y="1143000"/>
            <a:ext cx="5486040" cy="3085920"/>
          </a:xfrm>
          <a:prstGeom prst="rect">
            <a:avLst/>
          </a:prstGeom>
          <a:ln w="0">
            <a:noFill/>
          </a:ln>
        </p:spPr>
      </p:sp>
      <p:sp>
        <p:nvSpPr>
          <p:cNvPr id="52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521" name="PlaceHolder 3"/>
          <p:cNvSpPr>
            <a:spLocks noGrp="1"/>
          </p:cNvSpPr>
          <p:nvPr>
            <p:ph type="sldNum" idx="3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F4B54ECD-AE53-4E3C-A82D-225DCCA6D026}" type="slidenum">
              <a:rPr b="0" lang="en-US" sz="1200" strike="noStrike" u="none">
                <a:solidFill>
                  <a:srgbClr val="000000"/>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sldImg"/>
          </p:nvPr>
        </p:nvSpPr>
        <p:spPr>
          <a:xfrm>
            <a:off x="685800" y="1143000"/>
            <a:ext cx="5486040" cy="3085920"/>
          </a:xfrm>
          <a:prstGeom prst="rect">
            <a:avLst/>
          </a:prstGeom>
          <a:ln w="0">
            <a:noFill/>
          </a:ln>
        </p:spPr>
      </p:sp>
      <p:sp>
        <p:nvSpPr>
          <p:cNvPr id="52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524" name="PlaceHolder 3"/>
          <p:cNvSpPr>
            <a:spLocks noGrp="1"/>
          </p:cNvSpPr>
          <p:nvPr>
            <p:ph type="sldNum" idx="3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C2EE5D78-3165-42DC-BA1A-06791BA3E1D1}" type="slidenum">
              <a:rPr b="0" lang="en-US" sz="1200" strike="noStrike" u="none">
                <a:solidFill>
                  <a:srgbClr val="000000"/>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sldImg"/>
          </p:nvPr>
        </p:nvSpPr>
        <p:spPr>
          <a:xfrm>
            <a:off x="685800" y="1143000"/>
            <a:ext cx="5486040" cy="3085920"/>
          </a:xfrm>
          <a:prstGeom prst="rect">
            <a:avLst/>
          </a:prstGeom>
          <a:ln w="0">
            <a:noFill/>
          </a:ln>
        </p:spPr>
      </p:sp>
      <p:sp>
        <p:nvSpPr>
          <p:cNvPr id="52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527" name="PlaceHolder 3"/>
          <p:cNvSpPr>
            <a:spLocks noGrp="1"/>
          </p:cNvSpPr>
          <p:nvPr>
            <p:ph type="sldNum" idx="3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4F6FC21C-2A38-4435-9952-E5838345F51B}" type="slidenum">
              <a:rPr b="0" lang="en-US" sz="1200" strike="noStrike" u="none">
                <a:solidFill>
                  <a:srgbClr val="000000"/>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sldImg"/>
          </p:nvPr>
        </p:nvSpPr>
        <p:spPr>
          <a:xfrm>
            <a:off x="685800" y="1143000"/>
            <a:ext cx="5486040" cy="3085920"/>
          </a:xfrm>
          <a:prstGeom prst="rect">
            <a:avLst/>
          </a:prstGeom>
          <a:ln w="0">
            <a:noFill/>
          </a:ln>
        </p:spPr>
      </p:sp>
      <p:sp>
        <p:nvSpPr>
          <p:cNvPr id="44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449" name="PlaceHolder 3"/>
          <p:cNvSpPr>
            <a:spLocks noGrp="1"/>
          </p:cNvSpPr>
          <p:nvPr>
            <p:ph type="sldNum" idx="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7C0D1C1A-EA80-4F99-BE94-BA91F3B25DBB}" type="slidenum">
              <a:rPr b="0" lang="en-US" sz="1200" strike="noStrike" u="none">
                <a:solidFill>
                  <a:srgbClr val="000000"/>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sldImg"/>
          </p:nvPr>
        </p:nvSpPr>
        <p:spPr>
          <a:xfrm>
            <a:off x="685800" y="1143000"/>
            <a:ext cx="5486040" cy="3085920"/>
          </a:xfrm>
          <a:prstGeom prst="rect">
            <a:avLst/>
          </a:prstGeom>
          <a:ln w="0">
            <a:noFill/>
          </a:ln>
        </p:spPr>
      </p:sp>
      <p:sp>
        <p:nvSpPr>
          <p:cNvPr id="52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530" name="PlaceHolder 3"/>
          <p:cNvSpPr>
            <a:spLocks noGrp="1"/>
          </p:cNvSpPr>
          <p:nvPr>
            <p:ph type="sldNum" idx="3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7A6E2FFC-A98B-41A1-95A6-DD5BA8F7E880}" type="slidenum">
              <a:rPr b="0" lang="en-US" sz="1200" strike="noStrike" u="none">
                <a:solidFill>
                  <a:srgbClr val="000000"/>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sldImg"/>
          </p:nvPr>
        </p:nvSpPr>
        <p:spPr>
          <a:xfrm>
            <a:off x="685800" y="1143000"/>
            <a:ext cx="5486040" cy="3085920"/>
          </a:xfrm>
          <a:prstGeom prst="rect">
            <a:avLst/>
          </a:prstGeom>
          <a:ln w="0">
            <a:noFill/>
          </a:ln>
        </p:spPr>
      </p:sp>
      <p:sp>
        <p:nvSpPr>
          <p:cNvPr id="53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533" name="PlaceHolder 3"/>
          <p:cNvSpPr>
            <a:spLocks noGrp="1"/>
          </p:cNvSpPr>
          <p:nvPr>
            <p:ph type="sldNum" idx="3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D09FE43F-A743-4C51-8D66-54D95AB56BD1}" type="slidenum">
              <a:rPr b="0" lang="en-US" sz="1200" strike="noStrike" u="none">
                <a:solidFill>
                  <a:srgbClr val="000000"/>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sldImg"/>
          </p:nvPr>
        </p:nvSpPr>
        <p:spPr>
          <a:xfrm>
            <a:off x="685800" y="1143000"/>
            <a:ext cx="5486040" cy="3085920"/>
          </a:xfrm>
          <a:prstGeom prst="rect">
            <a:avLst/>
          </a:prstGeom>
          <a:ln w="0">
            <a:noFill/>
          </a:ln>
        </p:spPr>
      </p:sp>
      <p:sp>
        <p:nvSpPr>
          <p:cNvPr id="53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536" name="PlaceHolder 3"/>
          <p:cNvSpPr>
            <a:spLocks noGrp="1"/>
          </p:cNvSpPr>
          <p:nvPr>
            <p:ph type="sldNum" idx="3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3677D781-275D-454E-86AC-CF0741E4397A}" type="slidenum">
              <a:rPr b="0" lang="en-US" sz="1200" strike="noStrike" u="none">
                <a:solidFill>
                  <a:srgbClr val="000000"/>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sldImg"/>
          </p:nvPr>
        </p:nvSpPr>
        <p:spPr>
          <a:xfrm>
            <a:off x="685800" y="1143000"/>
            <a:ext cx="5486040" cy="3085920"/>
          </a:xfrm>
          <a:prstGeom prst="rect">
            <a:avLst/>
          </a:prstGeom>
          <a:ln w="0">
            <a:noFill/>
          </a:ln>
        </p:spPr>
      </p:sp>
      <p:sp>
        <p:nvSpPr>
          <p:cNvPr id="53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539" name="PlaceHolder 3"/>
          <p:cNvSpPr>
            <a:spLocks noGrp="1"/>
          </p:cNvSpPr>
          <p:nvPr>
            <p:ph type="sldNum" idx="3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30BF2CC2-2658-4F2C-B87F-DB2C14D1632E}" type="slidenum">
              <a:rPr b="0" lang="en-US" sz="1200" strike="noStrike" u="none">
                <a:solidFill>
                  <a:srgbClr val="000000"/>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sldImg"/>
          </p:nvPr>
        </p:nvSpPr>
        <p:spPr>
          <a:xfrm>
            <a:off x="685800" y="1143000"/>
            <a:ext cx="5486040" cy="3085920"/>
          </a:xfrm>
          <a:prstGeom prst="rect">
            <a:avLst/>
          </a:prstGeom>
          <a:ln w="0">
            <a:noFill/>
          </a:ln>
        </p:spPr>
      </p:sp>
      <p:sp>
        <p:nvSpPr>
          <p:cNvPr id="54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542" name="PlaceHolder 3"/>
          <p:cNvSpPr>
            <a:spLocks noGrp="1"/>
          </p:cNvSpPr>
          <p:nvPr>
            <p:ph type="sldNum" idx="3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166EA4A8-D480-4816-9C01-A3DBD3004F01}" type="slidenum">
              <a:rPr b="0" lang="en-US" sz="1200" strike="noStrike" u="none">
                <a:solidFill>
                  <a:srgbClr val="000000"/>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sldImg"/>
          </p:nvPr>
        </p:nvSpPr>
        <p:spPr>
          <a:xfrm>
            <a:off x="685800" y="1143000"/>
            <a:ext cx="5486040" cy="3085920"/>
          </a:xfrm>
          <a:prstGeom prst="rect">
            <a:avLst/>
          </a:prstGeom>
          <a:ln w="0">
            <a:noFill/>
          </a:ln>
        </p:spPr>
      </p:sp>
      <p:sp>
        <p:nvSpPr>
          <p:cNvPr id="54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545" name="PlaceHolder 3"/>
          <p:cNvSpPr>
            <a:spLocks noGrp="1"/>
          </p:cNvSpPr>
          <p:nvPr>
            <p:ph type="sldNum" idx="3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CBB72D35-D9ED-4814-B267-5A918DE137FA}" type="slidenum">
              <a:rPr b="0" lang="en-US" sz="1200" strike="noStrike" u="none">
                <a:solidFill>
                  <a:srgbClr val="000000"/>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sldImg"/>
          </p:nvPr>
        </p:nvSpPr>
        <p:spPr>
          <a:xfrm>
            <a:off x="685800" y="1143000"/>
            <a:ext cx="5486040" cy="3085920"/>
          </a:xfrm>
          <a:prstGeom prst="rect">
            <a:avLst/>
          </a:prstGeom>
          <a:ln w="0">
            <a:noFill/>
          </a:ln>
        </p:spPr>
      </p:sp>
      <p:sp>
        <p:nvSpPr>
          <p:cNvPr id="45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452" name="PlaceHolder 3"/>
          <p:cNvSpPr>
            <a:spLocks noGrp="1"/>
          </p:cNvSpPr>
          <p:nvPr>
            <p:ph type="sldNum" idx="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B6A36F81-3146-4D31-B68F-F9D896F7FE1C}" type="slidenum">
              <a:rPr b="0" lang="en-US" sz="1200" strike="noStrike" u="none">
                <a:solidFill>
                  <a:srgbClr val="000000"/>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sldImg"/>
          </p:nvPr>
        </p:nvSpPr>
        <p:spPr>
          <a:xfrm>
            <a:off x="685800" y="1143000"/>
            <a:ext cx="5486040" cy="3085920"/>
          </a:xfrm>
          <a:prstGeom prst="rect">
            <a:avLst/>
          </a:prstGeom>
          <a:ln w="0">
            <a:noFill/>
          </a:ln>
        </p:spPr>
      </p:sp>
      <p:sp>
        <p:nvSpPr>
          <p:cNvPr id="45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455" name="PlaceHolder 3"/>
          <p:cNvSpPr>
            <a:spLocks noGrp="1"/>
          </p:cNvSpPr>
          <p:nvPr>
            <p:ph type="sldNum" idx="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155EC35C-115A-419C-B105-B9E50BA80A8D}" type="slidenum">
              <a:rPr b="0" lang="en-US" sz="1200" strike="noStrike" u="none">
                <a:solidFill>
                  <a:srgbClr val="000000"/>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sldImg"/>
          </p:nvPr>
        </p:nvSpPr>
        <p:spPr>
          <a:xfrm>
            <a:off x="685800" y="1143000"/>
            <a:ext cx="5486040" cy="3085920"/>
          </a:xfrm>
          <a:prstGeom prst="rect">
            <a:avLst/>
          </a:prstGeom>
          <a:ln w="0">
            <a:noFill/>
          </a:ln>
        </p:spPr>
      </p:sp>
      <p:sp>
        <p:nvSpPr>
          <p:cNvPr id="45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458" name="PlaceHolder 3"/>
          <p:cNvSpPr>
            <a:spLocks noGrp="1"/>
          </p:cNvSpPr>
          <p:nvPr>
            <p:ph type="sldNum" idx="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9B4812C4-89E1-40E3-A3E6-262164078A3B}" type="slidenum">
              <a:rPr b="0" lang="en-US" sz="1200" strike="noStrike" u="none">
                <a:solidFill>
                  <a:srgbClr val="000000"/>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sldImg"/>
          </p:nvPr>
        </p:nvSpPr>
        <p:spPr>
          <a:xfrm>
            <a:off x="685800" y="1143000"/>
            <a:ext cx="5486040" cy="3085920"/>
          </a:xfrm>
          <a:prstGeom prst="rect">
            <a:avLst/>
          </a:prstGeom>
          <a:ln w="0">
            <a:noFill/>
          </a:ln>
        </p:spPr>
      </p:sp>
      <p:sp>
        <p:nvSpPr>
          <p:cNvPr id="46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461" name="PlaceHolder 3"/>
          <p:cNvSpPr>
            <a:spLocks noGrp="1"/>
          </p:cNvSpPr>
          <p:nvPr>
            <p:ph type="sldNum" idx="1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B2039BE0-09DF-413F-B066-ED31E663BCF3}" type="slidenum">
              <a:rPr b="0" lang="en-US" sz="1200" strike="noStrike" u="none">
                <a:solidFill>
                  <a:srgbClr val="000000"/>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sldImg"/>
          </p:nvPr>
        </p:nvSpPr>
        <p:spPr>
          <a:xfrm>
            <a:off x="685800" y="1143000"/>
            <a:ext cx="5486040" cy="3085920"/>
          </a:xfrm>
          <a:prstGeom prst="rect">
            <a:avLst/>
          </a:prstGeom>
          <a:ln w="0">
            <a:noFill/>
          </a:ln>
        </p:spPr>
      </p:sp>
      <p:sp>
        <p:nvSpPr>
          <p:cNvPr id="46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464" name="PlaceHolder 3"/>
          <p:cNvSpPr>
            <a:spLocks noGrp="1"/>
          </p:cNvSpPr>
          <p:nvPr>
            <p:ph type="sldNum" idx="1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7D4DB0DA-98AA-4963-92D8-30AA052671B9}" type="slidenum">
              <a:rPr b="0" lang="en-US" sz="1200" strike="noStrike" u="none">
                <a:solidFill>
                  <a:srgbClr val="000000"/>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sldImg"/>
          </p:nvPr>
        </p:nvSpPr>
        <p:spPr>
          <a:xfrm>
            <a:off x="685800" y="1143000"/>
            <a:ext cx="5486040" cy="3085920"/>
          </a:xfrm>
          <a:prstGeom prst="rect">
            <a:avLst/>
          </a:prstGeom>
          <a:ln w="0">
            <a:noFill/>
          </a:ln>
        </p:spPr>
      </p:sp>
      <p:sp>
        <p:nvSpPr>
          <p:cNvPr id="46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467" name="PlaceHolder 3"/>
          <p:cNvSpPr>
            <a:spLocks noGrp="1"/>
          </p:cNvSpPr>
          <p:nvPr>
            <p:ph type="sldNum" idx="1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843DB0DA-48AA-4704-BD48-7C3CF1453F65}" type="slidenum">
              <a:rPr b="0" lang="en-US" sz="1200" strike="noStrike" u="none">
                <a:solidFill>
                  <a:srgbClr val="000000"/>
                </a:solidFill>
                <a:uFillTx/>
                <a:latin typeface="Times New Roman"/>
              </a:rPr>
              <a:t>1</a:t>
            </a:fld>
            <a:endParaRPr b="0" lang="fr-FR" sz="12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7 master">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8 master">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9 master">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0 master">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1 master">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2 master">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3 master">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4 master">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5 master">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9 master">
    <p:spTree>
      <p:nvGrpSpPr>
        <p:cNvPr id="1" name=""/>
        <p:cNvGrpSpPr/>
        <p:nvPr/>
      </p:nvGrpSpPr>
      <p:grpSpPr>
        <a:xfrm>
          <a:off x="0" y="0"/>
          <a:ext cx="0" cy="0"/>
          <a:chOff x="0" y="0"/>
          <a:chExt cx="0" cy="0"/>
        </a:xfrm>
      </p:grpSpPr>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6 master">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7 master">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8 master">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
    <p:spTree>
      <p:nvGrpSpPr>
        <p:cNvPr id="1" name=""/>
        <p:cNvGrpSpPr/>
        <p:nvPr/>
      </p:nvGrpSpPr>
      <p:grpSpPr>
        <a:xfrm>
          <a:off x="0" y="0"/>
          <a:ext cx="0" cy="0"/>
          <a:chOff x="0" y="0"/>
          <a:chExt cx="0" cy="0"/>
        </a:xfrm>
      </p:grpSpPr>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9 master">
    <p:spTree>
      <p:nvGrpSpPr>
        <p:cNvPr id="1" name=""/>
        <p:cNvGrpSpPr/>
        <p:nvPr/>
      </p:nvGrpSpPr>
      <p:grpSpPr>
        <a:xfrm>
          <a:off x="0" y="0"/>
          <a:ext cx="0" cy="0"/>
          <a:chOff x="0" y="0"/>
          <a:chExt cx="0" cy="0"/>
        </a:xfrm>
      </p:grpSpPr>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0 master">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1 master">
    <p:spTree>
      <p:nvGrpSpPr>
        <p:cNvPr id="1" name=""/>
        <p:cNvGrpSpPr/>
        <p:nvPr/>
      </p:nvGrpSpPr>
      <p:grpSpPr>
        <a:xfrm>
          <a:off x="0" y="0"/>
          <a:ext cx="0" cy="0"/>
          <a:chOff x="0" y="0"/>
          <a:chExt cx="0" cy="0"/>
        </a:xfrm>
      </p:grpSpPr>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2 master">
    <p:spTree>
      <p:nvGrpSpPr>
        <p:cNvPr id="1" name=""/>
        <p:cNvGrpSpPr/>
        <p:nvPr/>
      </p:nvGrpSpPr>
      <p:grpSpPr>
        <a:xfrm>
          <a:off x="0" y="0"/>
          <a:ext cx="0" cy="0"/>
          <a:chOff x="0" y="0"/>
          <a:chExt cx="0" cy="0"/>
        </a:xfrm>
      </p:grpSpPr>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3 master">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4 master">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0 master">
    <p:spTree>
      <p:nvGrpSpPr>
        <p:cNvPr id="1" name=""/>
        <p:cNvGrpSpPr/>
        <p:nvPr/>
      </p:nvGrpSpPr>
      <p:grpSpPr>
        <a:xfrm>
          <a:off x="0" y="0"/>
          <a:ext cx="0" cy="0"/>
          <a:chOff x="0" y="0"/>
          <a:chExt cx="0" cy="0"/>
        </a:xfrm>
      </p:grpSpPr>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5 master">
    <p:spTree>
      <p:nvGrpSpPr>
        <p:cNvPr id="1" name=""/>
        <p:cNvGrpSpPr/>
        <p:nvPr/>
      </p:nvGrpSpPr>
      <p:grpSpPr>
        <a:xfrm>
          <a:off x="0" y="0"/>
          <a:ext cx="0" cy="0"/>
          <a:chOff x="0" y="0"/>
          <a:chExt cx="0" cy="0"/>
        </a:xfrm>
      </p:grpSpPr>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spTree>
      <p:nvGrpSpPr>
        <p:cNvPr id="1" name=""/>
        <p:cNvGrpSpPr/>
        <p:nvPr/>
      </p:nvGrpSpPr>
      <p:grpSpPr>
        <a:xfrm>
          <a:off x="0" y="0"/>
          <a:ext cx="0" cy="0"/>
          <a:chOff x="0" y="0"/>
          <a:chExt cx="0" cy="0"/>
        </a:xfrm>
      </p:grpSpPr>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spTree>
      <p:nvGrpSpPr>
        <p:cNvPr id="1" name=""/>
        <p:cNvGrpSpPr/>
        <p:nvPr/>
      </p:nvGrpSpPr>
      <p:grpSpPr>
        <a:xfrm>
          <a:off x="0" y="0"/>
          <a:ext cx="0" cy="0"/>
          <a:chOff x="0" y="0"/>
          <a:chExt cx="0" cy="0"/>
        </a:xfrm>
      </p:grpSpPr>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spTree>
      <p:nvGrpSpPr>
        <p:cNvPr id="1" name=""/>
        <p:cNvGrpSpPr/>
        <p:nvPr/>
      </p:nvGrpSpPr>
      <p:grpSpPr>
        <a:xfrm>
          <a:off x="0" y="0"/>
          <a:ext cx="0" cy="0"/>
          <a:chOff x="0" y="0"/>
          <a:chExt cx="0" cy="0"/>
        </a:xfrm>
      </p:grpSpPr>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spTree>
      <p:nvGrpSpPr>
        <p:cNvPr id="1" name=""/>
        <p:cNvGrpSpPr/>
        <p:nvPr/>
      </p:nvGrpSpPr>
      <p:grpSpPr>
        <a:xfrm>
          <a:off x="0" y="0"/>
          <a:ext cx="0" cy="0"/>
          <a:chOff x="0" y="0"/>
          <a:chExt cx="0" cy="0"/>
        </a:xfrm>
      </p:grpSpPr>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7 master">
    <p:spTree>
      <p:nvGrpSpPr>
        <p:cNvPr id="1" name=""/>
        <p:cNvGrpSpPr/>
        <p:nvPr/>
      </p:nvGrpSpPr>
      <p:grpSpPr>
        <a:xfrm>
          <a:off x="0" y="0"/>
          <a:ext cx="0" cy="0"/>
          <a:chOff x="0" y="0"/>
          <a:chExt cx="0" cy="0"/>
        </a:xfrm>
      </p:grpSpPr>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8 master">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1 master">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2 master">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3 master">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4 master">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5 master">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6 master">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 name="Image 0" descr="preencoded.png"/>
          <p:cNvPicPr/>
          <p:nvPr/>
        </p:nvPicPr>
        <p:blipFill>
          <a:blip r:embed="rId2"/>
          <a:stretch/>
        </p:blipFill>
        <p:spPr>
          <a:xfrm>
            <a:off x="0" y="0"/>
            <a:ext cx="14630040" cy="8229240"/>
          </a:xfrm>
          <a:prstGeom prst="rect">
            <a:avLst/>
          </a:prstGeom>
          <a:ln w="0">
            <a:noFill/>
          </a:ln>
        </p:spPr>
      </p:pic>
      <p:sp>
        <p:nvSpPr>
          <p:cNvPr id="41"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4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4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4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7" r:id="rId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 name="Image 0" descr="preencoded.png"/>
          <p:cNvPicPr/>
          <p:nvPr/>
        </p:nvPicPr>
        <p:blipFill>
          <a:blip r:embed="rId2"/>
          <a:stretch/>
        </p:blipFill>
        <p:spPr>
          <a:xfrm>
            <a:off x="0" y="0"/>
            <a:ext cx="14630040" cy="8229240"/>
          </a:xfrm>
          <a:prstGeom prst="rect">
            <a:avLst/>
          </a:prstGeom>
          <a:ln w="0">
            <a:noFill/>
          </a:ln>
        </p:spPr>
      </p:pic>
      <p:sp>
        <p:nvSpPr>
          <p:cNvPr id="46"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4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4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4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9" r:id="rId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 name="Image 0" descr="preencoded.png"/>
          <p:cNvPicPr/>
          <p:nvPr/>
        </p:nvPicPr>
        <p:blipFill>
          <a:blip r:embed="rId2"/>
          <a:stretch/>
        </p:blipFill>
        <p:spPr>
          <a:xfrm>
            <a:off x="0" y="0"/>
            <a:ext cx="14630040" cy="8229240"/>
          </a:xfrm>
          <a:prstGeom prst="rect">
            <a:avLst/>
          </a:prstGeom>
          <a:ln w="0">
            <a:noFill/>
          </a:ln>
        </p:spPr>
      </p:pic>
      <p:sp>
        <p:nvSpPr>
          <p:cNvPr id="51"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5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5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5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71" r:id="rId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 name="Image 0" descr="preencoded.png"/>
          <p:cNvPicPr/>
          <p:nvPr/>
        </p:nvPicPr>
        <p:blipFill>
          <a:blip r:embed="rId2"/>
          <a:stretch/>
        </p:blipFill>
        <p:spPr>
          <a:xfrm>
            <a:off x="0" y="0"/>
            <a:ext cx="14630040" cy="8229240"/>
          </a:xfrm>
          <a:prstGeom prst="rect">
            <a:avLst/>
          </a:prstGeom>
          <a:ln w="0">
            <a:noFill/>
          </a:ln>
        </p:spPr>
      </p:pic>
      <p:sp>
        <p:nvSpPr>
          <p:cNvPr id="56"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5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5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5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73" r:id="rId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 name="Image 0" descr="preencoded.png"/>
          <p:cNvPicPr/>
          <p:nvPr/>
        </p:nvPicPr>
        <p:blipFill>
          <a:blip r:embed="rId2"/>
          <a:stretch/>
        </p:blipFill>
        <p:spPr>
          <a:xfrm>
            <a:off x="0" y="0"/>
            <a:ext cx="14630040" cy="8229240"/>
          </a:xfrm>
          <a:prstGeom prst="rect">
            <a:avLst/>
          </a:prstGeom>
          <a:ln w="0">
            <a:noFill/>
          </a:ln>
        </p:spPr>
      </p:pic>
      <p:sp>
        <p:nvSpPr>
          <p:cNvPr id="61"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6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6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6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75" r:id="rId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 name="Image 0" descr="preencoded.png"/>
          <p:cNvPicPr/>
          <p:nvPr/>
        </p:nvPicPr>
        <p:blipFill>
          <a:blip r:embed="rId2"/>
          <a:stretch/>
        </p:blipFill>
        <p:spPr>
          <a:xfrm>
            <a:off x="0" y="0"/>
            <a:ext cx="14630040" cy="8229240"/>
          </a:xfrm>
          <a:prstGeom prst="rect">
            <a:avLst/>
          </a:prstGeom>
          <a:ln w="0">
            <a:noFill/>
          </a:ln>
        </p:spPr>
      </p:pic>
      <p:sp>
        <p:nvSpPr>
          <p:cNvPr id="66"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6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6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6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77" r:id="rId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 name="Image 0" descr="preencoded.png"/>
          <p:cNvPicPr/>
          <p:nvPr/>
        </p:nvPicPr>
        <p:blipFill>
          <a:blip r:embed="rId2"/>
          <a:stretch/>
        </p:blipFill>
        <p:spPr>
          <a:xfrm>
            <a:off x="0" y="0"/>
            <a:ext cx="14630040" cy="8229240"/>
          </a:xfrm>
          <a:prstGeom prst="rect">
            <a:avLst/>
          </a:prstGeom>
          <a:ln w="0">
            <a:noFill/>
          </a:ln>
        </p:spPr>
      </p:pic>
      <p:sp>
        <p:nvSpPr>
          <p:cNvPr id="71"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7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7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7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79" r:id="rId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 name="Image 0" descr="preencoded.png"/>
          <p:cNvPicPr/>
          <p:nvPr/>
        </p:nvPicPr>
        <p:blipFill>
          <a:blip r:embed="rId2"/>
          <a:stretch/>
        </p:blipFill>
        <p:spPr>
          <a:xfrm>
            <a:off x="0" y="0"/>
            <a:ext cx="14630040" cy="8229240"/>
          </a:xfrm>
          <a:prstGeom prst="rect">
            <a:avLst/>
          </a:prstGeom>
          <a:ln w="0">
            <a:noFill/>
          </a:ln>
        </p:spPr>
      </p:pic>
      <p:sp>
        <p:nvSpPr>
          <p:cNvPr id="76"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7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7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7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81" r:id="rId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0" name="Image 0" descr="preencoded.png"/>
          <p:cNvPicPr/>
          <p:nvPr/>
        </p:nvPicPr>
        <p:blipFill>
          <a:blip r:embed="rId2"/>
          <a:stretch/>
        </p:blipFill>
        <p:spPr>
          <a:xfrm>
            <a:off x="0" y="0"/>
            <a:ext cx="14630040" cy="8229240"/>
          </a:xfrm>
          <a:prstGeom prst="rect">
            <a:avLst/>
          </a:prstGeom>
          <a:ln w="0">
            <a:noFill/>
          </a:ln>
        </p:spPr>
      </p:pic>
      <p:sp>
        <p:nvSpPr>
          <p:cNvPr id="81"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8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8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8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83" r:id="rId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 name="Image 0" descr="preencoded.png"/>
          <p:cNvPicPr/>
          <p:nvPr/>
        </p:nvPicPr>
        <p:blipFill>
          <a:blip r:embed="rId2"/>
          <a:stretch/>
        </p:blipFill>
        <p:spPr>
          <a:xfrm>
            <a:off x="0" y="0"/>
            <a:ext cx="14630040" cy="8229240"/>
          </a:xfrm>
          <a:prstGeom prst="rect">
            <a:avLst/>
          </a:prstGeom>
          <a:ln w="0">
            <a:noFill/>
          </a:ln>
        </p:spPr>
      </p:pic>
      <p:sp>
        <p:nvSpPr>
          <p:cNvPr id="86"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8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8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8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85" r:id="rId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Image 0" descr="preencoded.png"/>
          <p:cNvPicPr/>
          <p:nvPr/>
        </p:nvPicPr>
        <p:blipFill>
          <a:blip r:embed="rId2"/>
          <a:stretch/>
        </p:blipFill>
        <p:spPr>
          <a:xfrm>
            <a:off x="0" y="0"/>
            <a:ext cx="14630040" cy="8229240"/>
          </a:xfrm>
          <a:prstGeom prst="rect">
            <a:avLst/>
          </a:prstGeom>
          <a:ln w="0">
            <a:noFill/>
          </a:ln>
        </p:spPr>
      </p:pic>
      <p:sp>
        <p:nvSpPr>
          <p:cNvPr id="1"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1" r:id="rId5"/>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Image 0" descr="preencoded.png"/>
          <p:cNvPicPr/>
          <p:nvPr/>
        </p:nvPicPr>
        <p:blipFill>
          <a:blip r:embed="rId2"/>
          <a:stretch/>
        </p:blipFill>
        <p:spPr>
          <a:xfrm>
            <a:off x="0" y="0"/>
            <a:ext cx="14630040" cy="8229240"/>
          </a:xfrm>
          <a:prstGeom prst="rect">
            <a:avLst/>
          </a:prstGeom>
          <a:ln w="0">
            <a:noFill/>
          </a:ln>
        </p:spPr>
      </p:pic>
      <p:sp>
        <p:nvSpPr>
          <p:cNvPr id="91"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9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9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9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87" r:id="rId5"/>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 name="Image 0" descr="preencoded.png"/>
          <p:cNvPicPr/>
          <p:nvPr/>
        </p:nvPicPr>
        <p:blipFill>
          <a:blip r:embed="rId2"/>
          <a:stretch/>
        </p:blipFill>
        <p:spPr>
          <a:xfrm>
            <a:off x="0" y="0"/>
            <a:ext cx="14630040" cy="8229240"/>
          </a:xfrm>
          <a:prstGeom prst="rect">
            <a:avLst/>
          </a:prstGeom>
          <a:ln w="0">
            <a:noFill/>
          </a:ln>
        </p:spPr>
      </p:pic>
      <p:sp>
        <p:nvSpPr>
          <p:cNvPr id="96"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9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9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9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89" r:id="rId5"/>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 name="Image 0" descr="preencoded.png"/>
          <p:cNvPicPr/>
          <p:nvPr/>
        </p:nvPicPr>
        <p:blipFill>
          <a:blip r:embed="rId2"/>
          <a:stretch/>
        </p:blipFill>
        <p:spPr>
          <a:xfrm>
            <a:off x="0" y="0"/>
            <a:ext cx="14630040" cy="8229240"/>
          </a:xfrm>
          <a:prstGeom prst="rect">
            <a:avLst/>
          </a:prstGeom>
          <a:ln w="0">
            <a:noFill/>
          </a:ln>
        </p:spPr>
      </p:pic>
      <p:sp>
        <p:nvSpPr>
          <p:cNvPr id="101"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10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0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10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91" r:id="rId5"/>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 name="Image 0" descr="preencoded.png"/>
          <p:cNvPicPr/>
          <p:nvPr/>
        </p:nvPicPr>
        <p:blipFill>
          <a:blip r:embed="rId2"/>
          <a:stretch/>
        </p:blipFill>
        <p:spPr>
          <a:xfrm>
            <a:off x="0" y="0"/>
            <a:ext cx="14630040" cy="8229240"/>
          </a:xfrm>
          <a:prstGeom prst="rect">
            <a:avLst/>
          </a:prstGeom>
          <a:ln w="0">
            <a:noFill/>
          </a:ln>
        </p:spPr>
      </p:pic>
      <p:sp>
        <p:nvSpPr>
          <p:cNvPr id="106"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10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0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10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93" r:id="rId5"/>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 name="Image 0" descr="preencoded.png"/>
          <p:cNvPicPr/>
          <p:nvPr/>
        </p:nvPicPr>
        <p:blipFill>
          <a:blip r:embed="rId2"/>
          <a:stretch/>
        </p:blipFill>
        <p:spPr>
          <a:xfrm>
            <a:off x="0" y="0"/>
            <a:ext cx="14630040" cy="8229240"/>
          </a:xfrm>
          <a:prstGeom prst="rect">
            <a:avLst/>
          </a:prstGeom>
          <a:ln w="0">
            <a:noFill/>
          </a:ln>
        </p:spPr>
      </p:pic>
      <p:sp>
        <p:nvSpPr>
          <p:cNvPr id="111"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11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1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11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95" r:id="rId5"/>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Image 0" descr="preencoded.png"/>
          <p:cNvPicPr/>
          <p:nvPr/>
        </p:nvPicPr>
        <p:blipFill>
          <a:blip r:embed="rId2"/>
          <a:stretch/>
        </p:blipFill>
        <p:spPr>
          <a:xfrm>
            <a:off x="0" y="0"/>
            <a:ext cx="14630040" cy="8229240"/>
          </a:xfrm>
          <a:prstGeom prst="rect">
            <a:avLst/>
          </a:prstGeom>
          <a:ln w="0">
            <a:noFill/>
          </a:ln>
        </p:spPr>
      </p:pic>
      <p:sp>
        <p:nvSpPr>
          <p:cNvPr id="116"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11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11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97" r:id="rId5"/>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0" name="Image 0" descr="preencoded.png"/>
          <p:cNvPicPr/>
          <p:nvPr/>
        </p:nvPicPr>
        <p:blipFill>
          <a:blip r:embed="rId2"/>
          <a:stretch/>
        </p:blipFill>
        <p:spPr>
          <a:xfrm>
            <a:off x="0" y="0"/>
            <a:ext cx="14630040" cy="8229240"/>
          </a:xfrm>
          <a:prstGeom prst="rect">
            <a:avLst/>
          </a:prstGeom>
          <a:ln w="0">
            <a:noFill/>
          </a:ln>
        </p:spPr>
      </p:pic>
      <p:sp>
        <p:nvSpPr>
          <p:cNvPr id="121"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12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12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99" r:id="rId5"/>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 name="Image 0" descr="preencoded.png"/>
          <p:cNvPicPr/>
          <p:nvPr/>
        </p:nvPicPr>
        <p:blipFill>
          <a:blip r:embed="rId2"/>
          <a:stretch/>
        </p:blipFill>
        <p:spPr>
          <a:xfrm>
            <a:off x="0" y="0"/>
            <a:ext cx="14630040" cy="8229240"/>
          </a:xfrm>
          <a:prstGeom prst="rect">
            <a:avLst/>
          </a:prstGeom>
          <a:ln w="0">
            <a:noFill/>
          </a:ln>
        </p:spPr>
      </p:pic>
      <p:sp>
        <p:nvSpPr>
          <p:cNvPr id="126"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12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12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01" r:id="rId5"/>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 name="Image 0" descr="preencoded.png"/>
          <p:cNvPicPr/>
          <p:nvPr/>
        </p:nvPicPr>
        <p:blipFill>
          <a:blip r:embed="rId2"/>
          <a:stretch/>
        </p:blipFill>
        <p:spPr>
          <a:xfrm>
            <a:off x="0" y="0"/>
            <a:ext cx="14630040" cy="8229240"/>
          </a:xfrm>
          <a:prstGeom prst="rect">
            <a:avLst/>
          </a:prstGeom>
          <a:ln w="0">
            <a:noFill/>
          </a:ln>
        </p:spPr>
      </p:pic>
      <p:sp>
        <p:nvSpPr>
          <p:cNvPr id="131"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13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3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13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03" r:id="rId5"/>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 name="Image 0" descr="preencoded.png"/>
          <p:cNvPicPr/>
          <p:nvPr/>
        </p:nvPicPr>
        <p:blipFill>
          <a:blip r:embed="rId2"/>
          <a:stretch/>
        </p:blipFill>
        <p:spPr>
          <a:xfrm>
            <a:off x="0" y="0"/>
            <a:ext cx="14630040" cy="8229240"/>
          </a:xfrm>
          <a:prstGeom prst="rect">
            <a:avLst/>
          </a:prstGeom>
          <a:ln w="0">
            <a:noFill/>
          </a:ln>
        </p:spPr>
      </p:pic>
      <p:sp>
        <p:nvSpPr>
          <p:cNvPr id="136"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13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3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13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05" r:id="rId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 name="Image 0" descr="preencoded.png"/>
          <p:cNvPicPr/>
          <p:nvPr/>
        </p:nvPicPr>
        <p:blipFill>
          <a:blip r:embed="rId2"/>
          <a:stretch/>
        </p:blipFill>
        <p:spPr>
          <a:xfrm>
            <a:off x="0" y="0"/>
            <a:ext cx="14630040" cy="8229240"/>
          </a:xfrm>
          <a:prstGeom prst="rect">
            <a:avLst/>
          </a:prstGeom>
          <a:ln w="0">
            <a:noFill/>
          </a:ln>
        </p:spPr>
      </p:pic>
      <p:sp>
        <p:nvSpPr>
          <p:cNvPr id="6"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3" r:id="rId5"/>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 name="Image 0" descr="preencoded.png"/>
          <p:cNvPicPr/>
          <p:nvPr/>
        </p:nvPicPr>
        <p:blipFill>
          <a:blip r:embed="rId2"/>
          <a:stretch/>
        </p:blipFill>
        <p:spPr>
          <a:xfrm>
            <a:off x="0" y="0"/>
            <a:ext cx="14630040" cy="8229240"/>
          </a:xfrm>
          <a:prstGeom prst="rect">
            <a:avLst/>
          </a:prstGeom>
          <a:ln w="0">
            <a:noFill/>
          </a:ln>
        </p:spPr>
      </p:pic>
      <p:sp>
        <p:nvSpPr>
          <p:cNvPr id="141"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14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4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14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07" r:id="rId5"/>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Image 0" descr="preencoded.png"/>
          <p:cNvPicPr/>
          <p:nvPr/>
        </p:nvPicPr>
        <p:blipFill>
          <a:blip r:embed="rId2"/>
          <a:stretch/>
        </p:blipFill>
        <p:spPr>
          <a:xfrm>
            <a:off x="0" y="0"/>
            <a:ext cx="14630040" cy="8229240"/>
          </a:xfrm>
          <a:prstGeom prst="rect">
            <a:avLst/>
          </a:prstGeom>
          <a:ln w="0">
            <a:noFill/>
          </a:ln>
        </p:spPr>
      </p:pic>
      <p:sp>
        <p:nvSpPr>
          <p:cNvPr id="146"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14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4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14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09" r:id="rId5"/>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Image 0" descr="preencoded.png"/>
          <p:cNvPicPr/>
          <p:nvPr/>
        </p:nvPicPr>
        <p:blipFill>
          <a:blip r:embed="rId2"/>
          <a:stretch/>
        </p:blipFill>
        <p:spPr>
          <a:xfrm>
            <a:off x="0" y="0"/>
            <a:ext cx="14630040" cy="8229240"/>
          </a:xfrm>
          <a:prstGeom prst="rect">
            <a:avLst/>
          </a:prstGeom>
          <a:ln w="0">
            <a:noFill/>
          </a:ln>
        </p:spPr>
      </p:pic>
      <p:sp>
        <p:nvSpPr>
          <p:cNvPr id="151"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15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5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15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11" r:id="rId5"/>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5" name="Image 0" descr="preencoded.png"/>
          <p:cNvPicPr/>
          <p:nvPr/>
        </p:nvPicPr>
        <p:blipFill>
          <a:blip r:embed="rId2"/>
          <a:stretch/>
        </p:blipFill>
        <p:spPr>
          <a:xfrm>
            <a:off x="0" y="0"/>
            <a:ext cx="14630040" cy="8229240"/>
          </a:xfrm>
          <a:prstGeom prst="rect">
            <a:avLst/>
          </a:prstGeom>
          <a:ln w="0">
            <a:noFill/>
          </a:ln>
        </p:spPr>
      </p:pic>
      <p:sp>
        <p:nvSpPr>
          <p:cNvPr id="156"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15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5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15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13" r:id="rId5"/>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0" name="Image 0" descr="preencoded.png"/>
          <p:cNvPicPr/>
          <p:nvPr/>
        </p:nvPicPr>
        <p:blipFill>
          <a:blip r:embed="rId2"/>
          <a:stretch/>
        </p:blipFill>
        <p:spPr>
          <a:xfrm>
            <a:off x="0" y="0"/>
            <a:ext cx="14630040" cy="8229240"/>
          </a:xfrm>
          <a:prstGeom prst="rect">
            <a:avLst/>
          </a:prstGeom>
          <a:ln w="0">
            <a:noFill/>
          </a:ln>
        </p:spPr>
      </p:pic>
      <p:sp>
        <p:nvSpPr>
          <p:cNvPr id="161"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16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6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16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15" r:id="rId5"/>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5" name="Image 0" descr="preencoded.png"/>
          <p:cNvPicPr/>
          <p:nvPr/>
        </p:nvPicPr>
        <p:blipFill>
          <a:blip r:embed="rId2"/>
          <a:stretch/>
        </p:blipFill>
        <p:spPr>
          <a:xfrm>
            <a:off x="0" y="0"/>
            <a:ext cx="14630040" cy="8229240"/>
          </a:xfrm>
          <a:prstGeom prst="rect">
            <a:avLst/>
          </a:prstGeom>
          <a:ln w="0">
            <a:noFill/>
          </a:ln>
        </p:spPr>
      </p:pic>
      <p:sp>
        <p:nvSpPr>
          <p:cNvPr id="166"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16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6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16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17" r:id="rId5"/>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0" name="Image 0" descr="preencoded.png"/>
          <p:cNvPicPr/>
          <p:nvPr/>
        </p:nvPicPr>
        <p:blipFill>
          <a:blip r:embed="rId2"/>
          <a:stretch/>
        </p:blipFill>
        <p:spPr>
          <a:xfrm>
            <a:off x="0" y="0"/>
            <a:ext cx="14630040" cy="8229240"/>
          </a:xfrm>
          <a:prstGeom prst="rect">
            <a:avLst/>
          </a:prstGeom>
          <a:ln w="0">
            <a:noFill/>
          </a:ln>
        </p:spPr>
      </p:pic>
      <p:sp>
        <p:nvSpPr>
          <p:cNvPr id="171"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17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7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17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19" r:id="rId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 name="Image 0" descr="preencoded.png"/>
          <p:cNvPicPr/>
          <p:nvPr/>
        </p:nvPicPr>
        <p:blipFill>
          <a:blip r:embed="rId2"/>
          <a:stretch/>
        </p:blipFill>
        <p:spPr>
          <a:xfrm>
            <a:off x="0" y="0"/>
            <a:ext cx="14630040" cy="8229240"/>
          </a:xfrm>
          <a:prstGeom prst="rect">
            <a:avLst/>
          </a:prstGeom>
          <a:ln w="0">
            <a:noFill/>
          </a:ln>
        </p:spPr>
      </p:pic>
      <p:sp>
        <p:nvSpPr>
          <p:cNvPr id="11"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1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1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5"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 name="Image 0" descr="preencoded.png"/>
          <p:cNvPicPr/>
          <p:nvPr/>
        </p:nvPicPr>
        <p:blipFill>
          <a:blip r:embed="rId2"/>
          <a:stretch/>
        </p:blipFill>
        <p:spPr>
          <a:xfrm>
            <a:off x="0" y="0"/>
            <a:ext cx="14630040" cy="8229240"/>
          </a:xfrm>
          <a:prstGeom prst="rect">
            <a:avLst/>
          </a:prstGeom>
          <a:ln w="0">
            <a:noFill/>
          </a:ln>
        </p:spPr>
      </p:pic>
      <p:sp>
        <p:nvSpPr>
          <p:cNvPr id="16"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1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1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7" r:id="rId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 name="Image 0" descr="preencoded.png"/>
          <p:cNvPicPr/>
          <p:nvPr/>
        </p:nvPicPr>
        <p:blipFill>
          <a:blip r:embed="rId2"/>
          <a:stretch/>
        </p:blipFill>
        <p:spPr>
          <a:xfrm>
            <a:off x="0" y="0"/>
            <a:ext cx="14630040" cy="8229240"/>
          </a:xfrm>
          <a:prstGeom prst="rect">
            <a:avLst/>
          </a:prstGeom>
          <a:ln w="0">
            <a:noFill/>
          </a:ln>
        </p:spPr>
      </p:pic>
      <p:sp>
        <p:nvSpPr>
          <p:cNvPr id="21"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2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2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9" r:id="rId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 name="Image 0" descr="preencoded.png"/>
          <p:cNvPicPr/>
          <p:nvPr/>
        </p:nvPicPr>
        <p:blipFill>
          <a:blip r:embed="rId2"/>
          <a:stretch/>
        </p:blipFill>
        <p:spPr>
          <a:xfrm>
            <a:off x="0" y="0"/>
            <a:ext cx="14630040" cy="8229240"/>
          </a:xfrm>
          <a:prstGeom prst="rect">
            <a:avLst/>
          </a:prstGeom>
          <a:ln w="0">
            <a:noFill/>
          </a:ln>
        </p:spPr>
      </p:pic>
      <p:sp>
        <p:nvSpPr>
          <p:cNvPr id="26"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2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2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1"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 name="Image 0" descr="preencoded.png"/>
          <p:cNvPicPr/>
          <p:nvPr/>
        </p:nvPicPr>
        <p:blipFill>
          <a:blip r:embed="rId2"/>
          <a:stretch/>
        </p:blipFill>
        <p:spPr>
          <a:xfrm>
            <a:off x="0" y="0"/>
            <a:ext cx="14630040" cy="8229240"/>
          </a:xfrm>
          <a:prstGeom prst="rect">
            <a:avLst/>
          </a:prstGeom>
          <a:ln w="0">
            <a:noFill/>
          </a:ln>
        </p:spPr>
      </p:pic>
      <p:sp>
        <p:nvSpPr>
          <p:cNvPr id="31"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3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3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3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3"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 name="Image 0" descr="preencoded.png"/>
          <p:cNvPicPr/>
          <p:nvPr/>
        </p:nvPicPr>
        <p:blipFill>
          <a:blip r:embed="rId2"/>
          <a:stretch/>
        </p:blipFill>
        <p:spPr>
          <a:xfrm>
            <a:off x="0" y="0"/>
            <a:ext cx="14630040" cy="8229240"/>
          </a:xfrm>
          <a:prstGeom prst="rect">
            <a:avLst/>
          </a:prstGeom>
          <a:ln w="0">
            <a:noFill/>
          </a:ln>
        </p:spPr>
      </p:pic>
      <p:sp>
        <p:nvSpPr>
          <p:cNvPr id="36" name="Shape 0"/>
          <p:cNvSpPr/>
          <p:nvPr/>
        </p:nvSpPr>
        <p:spPr>
          <a:xfrm>
            <a:off x="0" y="0"/>
            <a:ext cx="14630040" cy="8229240"/>
          </a:xfrm>
          <a:prstGeom prst="rect">
            <a:avLst/>
          </a:prstGeom>
          <a:solidFill>
            <a:srgbClr val="112836"/>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3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3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fr-FR" sz="4400" strike="noStrike" u="none">
                <a:solidFill>
                  <a:schemeClr val="dk1"/>
                </a:solidFill>
                <a:uFillTx/>
                <a:latin typeface="Calibri Light"/>
              </a:rPr>
              <a:t>Cliquez pour éditer le format du texte-titre</a:t>
            </a:r>
            <a:endParaRPr b="0" lang="fr-FR" sz="4400" strike="noStrike" u="none">
              <a:solidFill>
                <a:schemeClr val="dk1"/>
              </a:solidFill>
              <a:uFillTx/>
              <a:latin typeface="Calibri Light"/>
            </a:endParaRPr>
          </a:p>
        </p:txBody>
      </p:sp>
      <p:sp>
        <p:nvSpPr>
          <p:cNvPr id="3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5" r:id="rId5"/>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2.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6.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7.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8.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9.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0.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1.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23.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4.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5.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6.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7.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8.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9.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0.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1.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slideLayout" Target="../slideLayouts/slideLayout24.xml"/><Relationship Id="rId6"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31.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slideLayout" Target="../slideLayouts/slideLayout25.xml"/><Relationship Id="rId6"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28.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30.xml"/><Relationship Id="rId3" Type="http://schemas.openxmlformats.org/officeDocument/2006/relationships/notesSlide" Target="../notesSlides/notesSlide35.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32.xml"/><Relationship Id="rId7"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4.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35.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 name="Image 0" descr="preencoded.png"/>
          <p:cNvPicPr/>
          <p:nvPr/>
        </p:nvPicPr>
        <p:blipFill>
          <a:blip r:embed="rId1"/>
          <a:stretch/>
        </p:blipFill>
        <p:spPr>
          <a:xfrm>
            <a:off x="0" y="0"/>
            <a:ext cx="5486040" cy="8229240"/>
          </a:xfrm>
          <a:prstGeom prst="rect">
            <a:avLst/>
          </a:prstGeom>
          <a:ln w="0">
            <a:noFill/>
          </a:ln>
        </p:spPr>
      </p:pic>
      <p:pic>
        <p:nvPicPr>
          <p:cNvPr id="182" name="Image 1" descr="preencoded.png"/>
          <p:cNvPicPr/>
          <p:nvPr/>
        </p:nvPicPr>
        <p:blipFill>
          <a:blip r:embed="rId2"/>
          <a:stretch/>
        </p:blipFill>
        <p:spPr>
          <a:xfrm>
            <a:off x="299160" y="2247120"/>
            <a:ext cx="4887360" cy="3735000"/>
          </a:xfrm>
          <a:prstGeom prst="rect">
            <a:avLst/>
          </a:prstGeom>
          <a:ln w="0">
            <a:noFill/>
          </a:ln>
        </p:spPr>
      </p:pic>
      <p:sp>
        <p:nvSpPr>
          <p:cNvPr id="183" name="Text 0"/>
          <p:cNvSpPr/>
          <p:nvPr/>
        </p:nvSpPr>
        <p:spPr>
          <a:xfrm>
            <a:off x="6324120" y="2389320"/>
            <a:ext cx="7468200" cy="1942920"/>
          </a:xfrm>
          <a:prstGeom prst="rect">
            <a:avLst/>
          </a:prstGeom>
          <a:noFill/>
          <a:ln w="0">
            <a:noFill/>
          </a:ln>
        </p:spPr>
        <p:style>
          <a:lnRef idx="0"/>
          <a:fillRef idx="0"/>
          <a:effectRef idx="0"/>
          <a:fontRef idx="minor"/>
        </p:style>
        <p:txBody>
          <a:bodyPr lIns="0" rIns="0" tIns="0" bIns="0" anchor="t">
            <a:noAutofit/>
          </a:bodyPr>
          <a:p>
            <a:pPr>
              <a:lnSpc>
                <a:spcPts val="7651"/>
              </a:lnSpc>
              <a:tabLst>
                <a:tab algn="l" pos="0"/>
              </a:tabLst>
            </a:pPr>
            <a:r>
              <a:rPr b="0" lang="en-US" sz="6100" strike="noStrike" u="none">
                <a:solidFill>
                  <a:srgbClr val="ffffff"/>
                </a:solidFill>
                <a:uFillTx/>
                <a:latin typeface="Unbounded"/>
                <a:ea typeface="Unbounded"/>
              </a:rPr>
              <a:t>Bienvenue au Zoo Arcadia</a:t>
            </a:r>
            <a:endParaRPr b="0" lang="fr-FR" sz="6100" strike="noStrike" u="none">
              <a:solidFill>
                <a:srgbClr val="000000"/>
              </a:solidFill>
              <a:uFillTx/>
              <a:latin typeface="Arial"/>
            </a:endParaRPr>
          </a:p>
        </p:txBody>
      </p:sp>
      <p:sp>
        <p:nvSpPr>
          <p:cNvPr id="184" name="Text 1"/>
          <p:cNvSpPr/>
          <p:nvPr/>
        </p:nvSpPr>
        <p:spPr>
          <a:xfrm>
            <a:off x="6324120" y="4691160"/>
            <a:ext cx="7468200" cy="114876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Découvrez un zoo écoresponsable niché au cœur de la légendaire forêt de Brocéliande. Le Zoo Arcadia vous invite à une aventure unique, alliant conservation de la nature et expérience familiale inoubliable.</a:t>
            </a:r>
            <a:endParaRPr b="0" lang="fr-FR" sz="18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1" name="Image 0" descr="preencoded.png"/>
          <p:cNvPicPr/>
          <p:nvPr/>
        </p:nvPicPr>
        <p:blipFill>
          <a:blip r:embed="rId1"/>
          <a:stretch/>
        </p:blipFill>
        <p:spPr>
          <a:xfrm>
            <a:off x="7315200" y="0"/>
            <a:ext cx="7314840" cy="8229240"/>
          </a:xfrm>
          <a:prstGeom prst="rect">
            <a:avLst/>
          </a:prstGeom>
          <a:ln w="0">
            <a:noFill/>
          </a:ln>
        </p:spPr>
      </p:pic>
      <p:sp>
        <p:nvSpPr>
          <p:cNvPr id="252" name="Text 0"/>
          <p:cNvSpPr/>
          <p:nvPr/>
        </p:nvSpPr>
        <p:spPr>
          <a:xfrm>
            <a:off x="1144080" y="1307160"/>
            <a:ext cx="5333040" cy="122472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500" strike="noStrike" u="none">
                <a:solidFill>
                  <a:srgbClr val="cad6de"/>
                </a:solidFill>
                <a:uFillTx/>
                <a:latin typeface="Cabin"/>
                <a:ea typeface="Cabin"/>
              </a:rPr>
              <a:t>Ce code représente la section </a:t>
            </a:r>
            <a:r>
              <a:rPr b="1" lang="en-US" sz="1500" strike="noStrike" u="none">
                <a:solidFill>
                  <a:srgbClr val="cad6de"/>
                </a:solidFill>
                <a:uFillTx/>
                <a:latin typeface="Cabin"/>
                <a:ea typeface="Cabin"/>
              </a:rPr>
              <a:t>header</a:t>
            </a:r>
            <a:r>
              <a:rPr b="0" lang="en-US" sz="1500" strike="noStrike" u="none">
                <a:solidFill>
                  <a:srgbClr val="cad6de"/>
                </a:solidFill>
                <a:uFillTx/>
                <a:latin typeface="Cabin"/>
                <a:ea typeface="Cabin"/>
              </a:rPr>
              <a:t> de ma page web, qui contient le logo du site et un menu de navigation permettant aux utilisateurs d'accéder facilement aux différentes sections, comme les services, les habitats, et la connexion des employés.</a:t>
            </a:r>
            <a:endParaRPr b="0" lang="fr-FR" sz="1500" strike="noStrike" u="none">
              <a:solidFill>
                <a:srgbClr val="000000"/>
              </a:solidFill>
              <a:uFillTx/>
              <a:latin typeface="Arial"/>
            </a:endParaRPr>
          </a:p>
        </p:txBody>
      </p:sp>
      <p:sp>
        <p:nvSpPr>
          <p:cNvPr id="253" name="Text 1"/>
          <p:cNvSpPr/>
          <p:nvPr/>
        </p:nvSpPr>
        <p:spPr>
          <a:xfrm>
            <a:off x="837720" y="2801520"/>
            <a:ext cx="5639400" cy="30600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endParaRPr b="0" lang="en-US" sz="1500" strike="noStrike" u="none">
              <a:solidFill>
                <a:srgbClr val="000000"/>
              </a:solidFill>
              <a:uFillTx/>
              <a:latin typeface="Arial"/>
            </a:endParaRPr>
          </a:p>
        </p:txBody>
      </p:sp>
      <p:sp>
        <p:nvSpPr>
          <p:cNvPr id="254" name="Text 2"/>
          <p:cNvSpPr/>
          <p:nvPr/>
        </p:nvSpPr>
        <p:spPr>
          <a:xfrm>
            <a:off x="1144080" y="3376800"/>
            <a:ext cx="5333040" cy="61956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500" strike="noStrike" u="none">
                <a:solidFill>
                  <a:srgbClr val="cad6de"/>
                </a:solidFill>
                <a:uFillTx/>
                <a:latin typeface="Cabin"/>
                <a:ea typeface="Cabin"/>
              </a:rPr>
              <a:t>Deux fichiers CSS (</a:t>
            </a:r>
            <a:r>
              <a:rPr b="0" lang="en-US" sz="1500" strike="noStrike" u="none">
                <a:solidFill>
                  <a:srgbClr val="cad6de"/>
                </a:solidFill>
                <a:highlight>
                  <a:srgbClr val="054842"/>
                </a:highlight>
                <a:uFillTx/>
                <a:latin typeface="Consolas"/>
                <a:ea typeface="Consolas"/>
              </a:rPr>
              <a:t>main.css</a:t>
            </a:r>
            <a:r>
              <a:rPr b="0" lang="en-US" sz="1500" strike="noStrike" u="none">
                <a:solidFill>
                  <a:srgbClr val="cad6de"/>
                </a:solidFill>
                <a:uFillTx/>
                <a:latin typeface="Cabin"/>
                <a:ea typeface="Cabin"/>
              </a:rPr>
              <a:t> et </a:t>
            </a:r>
            <a:r>
              <a:rPr b="0" lang="en-US" sz="1500" strike="noStrike" u="none">
                <a:solidFill>
                  <a:srgbClr val="cad6de"/>
                </a:solidFill>
                <a:highlight>
                  <a:srgbClr val="054842"/>
                </a:highlight>
                <a:uFillTx/>
                <a:latin typeface="Consolas"/>
                <a:ea typeface="Consolas"/>
              </a:rPr>
              <a:t>accueil.css</a:t>
            </a:r>
            <a:r>
              <a:rPr b="0" lang="en-US" sz="1500" strike="noStrike" u="none">
                <a:solidFill>
                  <a:srgbClr val="cad6de"/>
                </a:solidFill>
                <a:uFillTx/>
                <a:latin typeface="Cabin"/>
                <a:ea typeface="Cabin"/>
              </a:rPr>
              <a:t>) sont inclus pour la mise en page et le style du site.</a:t>
            </a:r>
            <a:endParaRPr b="0" lang="fr-FR" sz="1500" strike="noStrike" u="none">
              <a:solidFill>
                <a:srgbClr val="000000"/>
              </a:solidFill>
              <a:uFillTx/>
              <a:latin typeface="Arial"/>
            </a:endParaRPr>
          </a:p>
        </p:txBody>
      </p:sp>
      <p:sp>
        <p:nvSpPr>
          <p:cNvPr id="255" name="Text 3"/>
          <p:cNvSpPr/>
          <p:nvPr/>
        </p:nvSpPr>
        <p:spPr>
          <a:xfrm>
            <a:off x="1144080" y="4080600"/>
            <a:ext cx="5333040" cy="93348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500" strike="noStrike" u="none">
                <a:solidFill>
                  <a:srgbClr val="cad6de"/>
                </a:solidFill>
                <a:uFillTx/>
                <a:latin typeface="Cabin"/>
                <a:ea typeface="Cabin"/>
              </a:rPr>
              <a:t>Le fichier JavaScript </a:t>
            </a:r>
            <a:r>
              <a:rPr b="0" lang="en-US" sz="1500" strike="noStrike" u="none">
                <a:solidFill>
                  <a:srgbClr val="cad6de"/>
                </a:solidFill>
                <a:highlight>
                  <a:srgbClr val="054842"/>
                </a:highlight>
                <a:uFillTx/>
                <a:latin typeface="Consolas"/>
                <a:ea typeface="Consolas"/>
              </a:rPr>
              <a:t>main.js</a:t>
            </a:r>
            <a:r>
              <a:rPr b="0" lang="en-US" sz="1500" strike="noStrike" u="none">
                <a:solidFill>
                  <a:srgbClr val="cad6de"/>
                </a:solidFill>
                <a:uFillTx/>
                <a:latin typeface="Cabin"/>
                <a:ea typeface="Cabin"/>
              </a:rPr>
              <a:t> est chargé de façon asynchrone grâce à l'attribut </a:t>
            </a:r>
            <a:r>
              <a:rPr b="0" lang="en-US" sz="1500" strike="noStrike" u="none">
                <a:solidFill>
                  <a:srgbClr val="cad6de"/>
                </a:solidFill>
                <a:highlight>
                  <a:srgbClr val="054842"/>
                </a:highlight>
                <a:uFillTx/>
                <a:latin typeface="Consolas"/>
                <a:ea typeface="Consolas"/>
              </a:rPr>
              <a:t>defer</a:t>
            </a:r>
            <a:r>
              <a:rPr b="0" lang="en-US" sz="1500" strike="noStrike" u="none">
                <a:solidFill>
                  <a:srgbClr val="cad6de"/>
                </a:solidFill>
                <a:uFillTx/>
                <a:latin typeface="Cabin"/>
                <a:ea typeface="Cabin"/>
              </a:rPr>
              <a:t>, pour que le script ne bloque pas le chargement du HTML.</a:t>
            </a:r>
            <a:endParaRPr b="0" lang="fr-FR" sz="1500" strike="noStrike" u="none">
              <a:solidFill>
                <a:srgbClr val="000000"/>
              </a:solidFill>
              <a:uFillTx/>
              <a:latin typeface="Arial"/>
            </a:endParaRPr>
          </a:p>
        </p:txBody>
      </p:sp>
      <p:sp>
        <p:nvSpPr>
          <p:cNvPr id="256" name="Text 4"/>
          <p:cNvSpPr/>
          <p:nvPr/>
        </p:nvSpPr>
        <p:spPr>
          <a:xfrm>
            <a:off x="1144080" y="5098320"/>
            <a:ext cx="5333040" cy="125496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500" strike="noStrike" u="none">
                <a:solidFill>
                  <a:srgbClr val="cad6de"/>
                </a:solidFill>
                <a:uFillTx/>
                <a:latin typeface="Cabin"/>
                <a:ea typeface="Cabin"/>
              </a:rPr>
              <a:t>Le contenu principal débute avec une balise </a:t>
            </a:r>
            <a:r>
              <a:rPr b="0" lang="en-US" sz="1500" strike="noStrike" u="none">
                <a:solidFill>
                  <a:srgbClr val="cad6de"/>
                </a:solidFill>
                <a:highlight>
                  <a:srgbClr val="054842"/>
                </a:highlight>
                <a:uFillTx/>
                <a:latin typeface="Consolas"/>
                <a:ea typeface="Consolas"/>
              </a:rPr>
              <a:t>&lt;header&gt;</a:t>
            </a:r>
            <a:r>
              <a:rPr b="0" lang="en-US" sz="1500" strike="noStrike" u="none">
                <a:solidFill>
                  <a:srgbClr val="cad6de"/>
                </a:solidFill>
                <a:uFillTx/>
                <a:latin typeface="Cabin"/>
                <a:ea typeface="Cabin"/>
              </a:rPr>
              <a:t>, contenant un menu de navigation (</a:t>
            </a:r>
            <a:r>
              <a:rPr b="0" lang="en-US" sz="1500" strike="noStrike" u="none">
                <a:solidFill>
                  <a:srgbClr val="cad6de"/>
                </a:solidFill>
                <a:highlight>
                  <a:srgbClr val="054842"/>
                </a:highlight>
                <a:uFillTx/>
                <a:latin typeface="Consolas"/>
                <a:ea typeface="Consolas"/>
              </a:rPr>
              <a:t>&lt;nav&gt;</a:t>
            </a:r>
            <a:r>
              <a:rPr b="0" lang="en-US" sz="1500" strike="noStrike" u="none">
                <a:solidFill>
                  <a:srgbClr val="cad6de"/>
                </a:solidFill>
                <a:uFillTx/>
                <a:latin typeface="Cabin"/>
                <a:ea typeface="Cabin"/>
              </a:rPr>
              <a:t>). Le logo est inséré via une balise </a:t>
            </a:r>
            <a:r>
              <a:rPr b="0" lang="en-US" sz="1500" strike="noStrike" u="none">
                <a:solidFill>
                  <a:srgbClr val="cad6de"/>
                </a:solidFill>
                <a:highlight>
                  <a:srgbClr val="054842"/>
                </a:highlight>
                <a:uFillTx/>
                <a:latin typeface="Consolas"/>
                <a:ea typeface="Consolas"/>
              </a:rPr>
              <a:t>&lt;img&gt;</a:t>
            </a:r>
            <a:r>
              <a:rPr b="0" lang="en-US" sz="1500" strike="noStrike" u="none">
                <a:solidFill>
                  <a:srgbClr val="cad6de"/>
                </a:solidFill>
                <a:uFillTx/>
                <a:latin typeface="Cabin"/>
                <a:ea typeface="Cabin"/>
              </a:rPr>
              <a:t>, et des liens vers d'autres pages sont ajoutés pour la navigation (</a:t>
            </a:r>
            <a:r>
              <a:rPr b="0" lang="en-US" sz="1500" strike="noStrike" u="none">
                <a:solidFill>
                  <a:srgbClr val="cad6de"/>
                </a:solidFill>
                <a:highlight>
                  <a:srgbClr val="054842"/>
                </a:highlight>
                <a:uFillTx/>
                <a:latin typeface="Consolas"/>
                <a:ea typeface="Consolas"/>
              </a:rPr>
              <a:t>&lt;a&gt;</a:t>
            </a:r>
            <a:r>
              <a:rPr b="0" lang="en-US" sz="1500" strike="noStrike" u="none">
                <a:solidFill>
                  <a:srgbClr val="cad6de"/>
                </a:solidFill>
                <a:uFillTx/>
                <a:latin typeface="Cabin"/>
                <a:ea typeface="Cabin"/>
              </a:rPr>
              <a:t>).</a:t>
            </a:r>
            <a:endParaRPr b="0" lang="fr-FR" sz="1500" strike="noStrike" u="none">
              <a:solidFill>
                <a:srgbClr val="000000"/>
              </a:solidFill>
              <a:uFillTx/>
              <a:latin typeface="Arial"/>
            </a:endParaRPr>
          </a:p>
        </p:txBody>
      </p:sp>
      <p:sp>
        <p:nvSpPr>
          <p:cNvPr id="257" name="Text 5"/>
          <p:cNvSpPr/>
          <p:nvPr/>
        </p:nvSpPr>
        <p:spPr>
          <a:xfrm>
            <a:off x="837720" y="6622920"/>
            <a:ext cx="563940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endParaRPr b="0" lang="en-US" sz="18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Text 0"/>
          <p:cNvSpPr/>
          <p:nvPr/>
        </p:nvSpPr>
        <p:spPr>
          <a:xfrm>
            <a:off x="1108440" y="1638360"/>
            <a:ext cx="5097600" cy="351720"/>
          </a:xfrm>
          <a:prstGeom prst="rect">
            <a:avLst/>
          </a:prstGeom>
          <a:noFill/>
          <a:ln w="0">
            <a:noFill/>
          </a:ln>
        </p:spPr>
        <p:style>
          <a:lnRef idx="0"/>
          <a:fillRef idx="0"/>
          <a:effectRef idx="0"/>
          <a:fontRef idx="minor"/>
        </p:style>
        <p:txBody>
          <a:bodyPr wrap="none" lIns="0" rIns="0" tIns="0" bIns="0" anchor="t">
            <a:noAutofit/>
          </a:bodyPr>
          <a:p>
            <a:pPr algn="ctr">
              <a:lnSpc>
                <a:spcPts val="2750"/>
              </a:lnSpc>
              <a:tabLst>
                <a:tab algn="l" pos="0"/>
              </a:tabLst>
            </a:pPr>
            <a:r>
              <a:rPr b="1" lang="en-US" sz="2200" strike="noStrike" u="none">
                <a:solidFill>
                  <a:srgbClr val="ffffff"/>
                </a:solidFill>
                <a:uFillTx/>
                <a:latin typeface="Unbounded"/>
                <a:ea typeface="Unbounded"/>
              </a:rPr>
              <a:t>Style du Header et de la Page</a:t>
            </a:r>
            <a:endParaRPr b="0" lang="fr-FR" sz="2200" strike="noStrike" u="none">
              <a:solidFill>
                <a:srgbClr val="000000"/>
              </a:solidFill>
              <a:uFillTx/>
              <a:latin typeface="Arial"/>
            </a:endParaRPr>
          </a:p>
        </p:txBody>
      </p:sp>
      <p:sp>
        <p:nvSpPr>
          <p:cNvPr id="259" name="Text 1"/>
          <p:cNvSpPr/>
          <p:nvPr/>
        </p:nvSpPr>
        <p:spPr>
          <a:xfrm>
            <a:off x="1144080" y="2229840"/>
            <a:ext cx="5333040" cy="92592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500" strike="noStrike" u="none">
                <a:solidFill>
                  <a:srgbClr val="cad6de"/>
                </a:solidFill>
                <a:uFillTx/>
                <a:latin typeface="Cabin"/>
                <a:ea typeface="Cabin"/>
              </a:rPr>
              <a:t>La règle </a:t>
            </a:r>
            <a:r>
              <a:rPr b="0" lang="en-US" sz="1500" strike="noStrike" u="none">
                <a:solidFill>
                  <a:srgbClr val="cad6de"/>
                </a:solidFill>
                <a:highlight>
                  <a:srgbClr val="054842"/>
                </a:highlight>
                <a:uFillTx/>
                <a:latin typeface="Consolas"/>
                <a:ea typeface="Consolas"/>
              </a:rPr>
              <a:t>html, body</a:t>
            </a:r>
            <a:r>
              <a:rPr b="0" lang="en-US" sz="1500" strike="noStrike" u="none">
                <a:solidFill>
                  <a:srgbClr val="cad6de"/>
                </a:solidFill>
                <a:uFillTx/>
                <a:latin typeface="Cabin"/>
                <a:ea typeface="Cabin"/>
              </a:rPr>
              <a:t> définit un style global pour la page, supprimant les marges par défaut et appliquant une police sans-serif pour assurer une lisibilité optimale.</a:t>
            </a:r>
            <a:endParaRPr b="0" lang="fr-FR" sz="1500" strike="noStrike" u="none">
              <a:solidFill>
                <a:srgbClr val="000000"/>
              </a:solidFill>
              <a:uFillTx/>
              <a:latin typeface="Arial"/>
            </a:endParaRPr>
          </a:p>
        </p:txBody>
      </p:sp>
      <p:sp>
        <p:nvSpPr>
          <p:cNvPr id="260" name="Text 2"/>
          <p:cNvSpPr/>
          <p:nvPr/>
        </p:nvSpPr>
        <p:spPr>
          <a:xfrm>
            <a:off x="1144080" y="3239640"/>
            <a:ext cx="5333040" cy="93348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500" strike="noStrike" u="none">
                <a:solidFill>
                  <a:srgbClr val="cad6de"/>
                </a:solidFill>
                <a:uFillTx/>
                <a:latin typeface="Cabin"/>
                <a:ea typeface="Cabin"/>
              </a:rPr>
              <a:t>Pour l'arrière-plan du site, une image est utilisée (</a:t>
            </a:r>
            <a:r>
              <a:rPr b="0" lang="en-US" sz="1500" strike="noStrike" u="none">
                <a:solidFill>
                  <a:srgbClr val="cad6de"/>
                </a:solidFill>
                <a:highlight>
                  <a:srgbClr val="054842"/>
                </a:highlight>
                <a:uFillTx/>
                <a:latin typeface="Consolas"/>
                <a:ea typeface="Consolas"/>
              </a:rPr>
              <a:t>background-image</a:t>
            </a:r>
            <a:r>
              <a:rPr b="0" lang="en-US" sz="1500" strike="noStrike" u="none">
                <a:solidFill>
                  <a:srgbClr val="cad6de"/>
                </a:solidFill>
                <a:uFillTx/>
                <a:latin typeface="Cabin"/>
                <a:ea typeface="Cabin"/>
              </a:rPr>
              <a:t>) et réglée pour couvrir tout l'écran sans répétition, rester fixe lors du défilement, et centrée pour une apparence équilibrée.</a:t>
            </a:r>
            <a:endParaRPr b="0" lang="fr-FR" sz="1500" strike="noStrike" u="none">
              <a:solidFill>
                <a:srgbClr val="000000"/>
              </a:solidFill>
              <a:uFillTx/>
              <a:latin typeface="Arial"/>
            </a:endParaRPr>
          </a:p>
        </p:txBody>
      </p:sp>
      <p:sp>
        <p:nvSpPr>
          <p:cNvPr id="261" name="Text 3"/>
          <p:cNvSpPr/>
          <p:nvPr/>
        </p:nvSpPr>
        <p:spPr>
          <a:xfrm>
            <a:off x="1144080" y="4551840"/>
            <a:ext cx="5333040" cy="61956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500" strike="noStrike" u="none">
                <a:solidFill>
                  <a:srgbClr val="cad6de"/>
                </a:solidFill>
                <a:uFillTx/>
                <a:latin typeface="Cabin"/>
                <a:ea typeface="Cabin"/>
              </a:rPr>
              <a:t>La section du logo (</a:t>
            </a:r>
            <a:r>
              <a:rPr b="0" lang="en-US" sz="1500" strike="noStrike" u="none">
                <a:solidFill>
                  <a:srgbClr val="cad6de"/>
                </a:solidFill>
                <a:highlight>
                  <a:srgbClr val="054842"/>
                </a:highlight>
                <a:uFillTx/>
                <a:latin typeface="Consolas"/>
                <a:ea typeface="Consolas"/>
              </a:rPr>
              <a:t>#cover</a:t>
            </a:r>
            <a:r>
              <a:rPr b="0" lang="en-US" sz="1500" strike="noStrike" u="none">
                <a:solidFill>
                  <a:srgbClr val="cad6de"/>
                </a:solidFill>
                <a:uFillTx/>
                <a:latin typeface="Cabin"/>
                <a:ea typeface="Cabin"/>
              </a:rPr>
              <a:t>) est stylisée avec une taille fixe, des bordures arrondies, et des ombres pour créer un effet de relief.</a:t>
            </a:r>
            <a:endParaRPr b="0" lang="fr-FR" sz="1500" strike="noStrike" u="none">
              <a:solidFill>
                <a:srgbClr val="000000"/>
              </a:solidFill>
              <a:uFillTx/>
              <a:latin typeface="Arial"/>
            </a:endParaRPr>
          </a:p>
        </p:txBody>
      </p:sp>
      <p:sp>
        <p:nvSpPr>
          <p:cNvPr id="262" name="Text 4"/>
          <p:cNvSpPr/>
          <p:nvPr/>
        </p:nvSpPr>
        <p:spPr>
          <a:xfrm>
            <a:off x="1144080" y="5529960"/>
            <a:ext cx="5333040" cy="61956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500" strike="noStrike" u="none">
                <a:solidFill>
                  <a:srgbClr val="cad6de"/>
                </a:solidFill>
                <a:uFillTx/>
                <a:latin typeface="Cabin"/>
                <a:ea typeface="Cabin"/>
              </a:rPr>
              <a:t>La classe </a:t>
            </a:r>
            <a:r>
              <a:rPr b="0" lang="en-US" sz="1500" strike="noStrike" u="none">
                <a:solidFill>
                  <a:srgbClr val="cad6de"/>
                </a:solidFill>
                <a:highlight>
                  <a:srgbClr val="054842"/>
                </a:highlight>
                <a:uFillTx/>
                <a:latin typeface="Consolas"/>
                <a:ea typeface="Consolas"/>
              </a:rPr>
              <a:t>.navbar</a:t>
            </a:r>
            <a:r>
              <a:rPr b="0" lang="en-US" sz="1500" strike="noStrike" u="none">
                <a:solidFill>
                  <a:srgbClr val="cad6de"/>
                </a:solidFill>
                <a:uFillTx/>
                <a:latin typeface="Cabin"/>
                <a:ea typeface="Cabin"/>
              </a:rPr>
              <a:t> gère l'alignement des éléments du menu en les centrant horizontalement grâce au système flexbox.</a:t>
            </a:r>
            <a:endParaRPr b="0" lang="fr-FR" sz="1500" strike="noStrike" u="none">
              <a:solidFill>
                <a:srgbClr val="000000"/>
              </a:solidFill>
              <a:uFillTx/>
              <a:latin typeface="Arial"/>
            </a:endParaRPr>
          </a:p>
        </p:txBody>
      </p:sp>
      <p:sp>
        <p:nvSpPr>
          <p:cNvPr id="263" name="Text 5"/>
          <p:cNvSpPr/>
          <p:nvPr/>
        </p:nvSpPr>
        <p:spPr>
          <a:xfrm>
            <a:off x="1144080" y="6345720"/>
            <a:ext cx="5333040" cy="92592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500" strike="noStrike" u="none">
                <a:solidFill>
                  <a:srgbClr val="cad6de"/>
                </a:solidFill>
                <a:uFillTx/>
                <a:latin typeface="Cabin"/>
                <a:ea typeface="Cabin"/>
              </a:rPr>
              <a:t>Enfin, la classe </a:t>
            </a:r>
            <a:r>
              <a:rPr b="0" lang="en-US" sz="1500" strike="noStrike" u="none">
                <a:solidFill>
                  <a:srgbClr val="cad6de"/>
                </a:solidFill>
                <a:highlight>
                  <a:srgbClr val="054842"/>
                </a:highlight>
                <a:uFillTx/>
                <a:latin typeface="Consolas"/>
                <a:ea typeface="Consolas"/>
              </a:rPr>
              <a:t>.accueil</a:t>
            </a:r>
            <a:r>
              <a:rPr b="0" lang="en-US" sz="1500" strike="noStrike" u="none">
                <a:solidFill>
                  <a:srgbClr val="cad6de"/>
                </a:solidFill>
                <a:uFillTx/>
                <a:latin typeface="Cabin"/>
                <a:ea typeface="Cabin"/>
              </a:rPr>
              <a:t> applique un style spécifique au texte d'accueil, en augmentant la taille de police et en mettant le texte en gras pour le rendre plus visible.</a:t>
            </a:r>
            <a:endParaRPr b="0" lang="fr-FR" sz="1500" strike="noStrike" u="none">
              <a:solidFill>
                <a:srgbClr val="000000"/>
              </a:solidFill>
              <a:uFillTx/>
              <a:latin typeface="Arial"/>
            </a:endParaRPr>
          </a:p>
        </p:txBody>
      </p:sp>
      <p:pic>
        <p:nvPicPr>
          <p:cNvPr id="264" name="" descr=""/>
          <p:cNvPicPr/>
          <p:nvPr/>
        </p:nvPicPr>
        <p:blipFill>
          <a:blip r:embed="rId1"/>
          <a:stretch/>
        </p:blipFill>
        <p:spPr>
          <a:xfrm>
            <a:off x="6619320" y="406440"/>
            <a:ext cx="7899480" cy="72439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5" name="Image 0" descr="preencoded.png"/>
          <p:cNvPicPr/>
          <p:nvPr/>
        </p:nvPicPr>
        <p:blipFill>
          <a:blip r:embed="rId1"/>
          <a:stretch/>
        </p:blipFill>
        <p:spPr>
          <a:xfrm>
            <a:off x="9144000" y="0"/>
            <a:ext cx="5486040" cy="8229240"/>
          </a:xfrm>
          <a:prstGeom prst="rect">
            <a:avLst/>
          </a:prstGeom>
          <a:ln w="0">
            <a:noFill/>
          </a:ln>
        </p:spPr>
      </p:pic>
      <p:sp>
        <p:nvSpPr>
          <p:cNvPr id="266" name="Text 0"/>
          <p:cNvSpPr/>
          <p:nvPr/>
        </p:nvSpPr>
        <p:spPr>
          <a:xfrm>
            <a:off x="1524240" y="1966320"/>
            <a:ext cx="6095160" cy="351720"/>
          </a:xfrm>
          <a:prstGeom prst="rect">
            <a:avLst/>
          </a:prstGeom>
          <a:noFill/>
          <a:ln w="0">
            <a:noFill/>
          </a:ln>
        </p:spPr>
        <p:style>
          <a:lnRef idx="0"/>
          <a:fillRef idx="0"/>
          <a:effectRef idx="0"/>
          <a:fontRef idx="minor"/>
        </p:style>
        <p:txBody>
          <a:bodyPr wrap="none" lIns="0" rIns="0" tIns="0" bIns="0" anchor="t">
            <a:noAutofit/>
          </a:bodyPr>
          <a:p>
            <a:pPr algn="ctr">
              <a:lnSpc>
                <a:spcPts val="2750"/>
              </a:lnSpc>
              <a:tabLst>
                <a:tab algn="l" pos="0"/>
              </a:tabLst>
            </a:pPr>
            <a:r>
              <a:rPr b="1" lang="en-US" sz="2200" strike="noStrike" u="none">
                <a:solidFill>
                  <a:srgbClr val="ffffff"/>
                </a:solidFill>
                <a:uFillTx/>
                <a:latin typeface="Unbounded"/>
                <a:ea typeface="Unbounded"/>
              </a:rPr>
              <a:t>Styles du Menu et de la Navigation</a:t>
            </a:r>
            <a:endParaRPr b="0" lang="fr-FR" sz="2200" strike="noStrike" u="none">
              <a:solidFill>
                <a:srgbClr val="000000"/>
              </a:solidFill>
              <a:uFillTx/>
              <a:latin typeface="Arial"/>
            </a:endParaRPr>
          </a:p>
        </p:txBody>
      </p:sp>
      <p:sp>
        <p:nvSpPr>
          <p:cNvPr id="267" name="Text 1"/>
          <p:cNvSpPr/>
          <p:nvPr/>
        </p:nvSpPr>
        <p:spPr>
          <a:xfrm>
            <a:off x="1220760" y="2557440"/>
            <a:ext cx="7085160" cy="77328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L'effet </a:t>
            </a:r>
            <a:r>
              <a:rPr b="1" lang="en-US" sz="1850" strike="noStrike" u="none">
                <a:solidFill>
                  <a:srgbClr val="cad6de"/>
                </a:solidFill>
                <a:uFillTx/>
                <a:latin typeface="Cabin"/>
                <a:ea typeface="Cabin"/>
              </a:rPr>
              <a:t>hover</a:t>
            </a:r>
            <a:r>
              <a:rPr b="0" lang="en-US" sz="1850" strike="noStrike" u="none">
                <a:solidFill>
                  <a:srgbClr val="cad6de"/>
                </a:solidFill>
                <a:uFillTx/>
                <a:latin typeface="Cabin"/>
                <a:ea typeface="Cabin"/>
              </a:rPr>
              <a:t> sur les liens (</a:t>
            </a:r>
            <a:r>
              <a:rPr b="0" lang="en-US" sz="1850" strike="noStrike" u="none">
                <a:solidFill>
                  <a:srgbClr val="cad6de"/>
                </a:solidFill>
                <a:highlight>
                  <a:srgbClr val="054842"/>
                </a:highlight>
                <a:uFillTx/>
                <a:latin typeface="Consolas"/>
                <a:ea typeface="Consolas"/>
              </a:rPr>
              <a:t>a:hover</a:t>
            </a:r>
            <a:r>
              <a:rPr b="0" lang="en-US" sz="1850" strike="noStrike" u="none">
                <a:solidFill>
                  <a:srgbClr val="cad6de"/>
                </a:solidFill>
                <a:uFillTx/>
                <a:latin typeface="Cabin"/>
                <a:ea typeface="Cabin"/>
              </a:rPr>
              <a:t>) change le style de police en italique lors du survol.</a:t>
            </a:r>
            <a:endParaRPr b="0" lang="fr-FR" sz="1850" strike="noStrike" u="none">
              <a:solidFill>
                <a:srgbClr val="000000"/>
              </a:solidFill>
              <a:uFillTx/>
              <a:latin typeface="Arial"/>
            </a:endParaRPr>
          </a:p>
        </p:txBody>
      </p:sp>
      <p:sp>
        <p:nvSpPr>
          <p:cNvPr id="268" name="Text 2"/>
          <p:cNvSpPr/>
          <p:nvPr/>
        </p:nvSpPr>
        <p:spPr>
          <a:xfrm>
            <a:off x="1220760" y="3414960"/>
            <a:ext cx="7085160" cy="114876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La classe </a:t>
            </a:r>
            <a:r>
              <a:rPr b="1" lang="en-US" sz="1850" strike="noStrike" u="none">
                <a:solidFill>
                  <a:srgbClr val="cad6de"/>
                </a:solidFill>
                <a:uFillTx/>
                <a:latin typeface="Cabin"/>
                <a:ea typeface="Cabin"/>
              </a:rPr>
              <a:t>.Header</a:t>
            </a:r>
            <a:r>
              <a:rPr b="0" lang="en-US" sz="1850" strike="noStrike" u="none">
                <a:solidFill>
                  <a:srgbClr val="cad6de"/>
                </a:solidFill>
                <a:uFillTx/>
                <a:latin typeface="Cabin"/>
                <a:ea typeface="Cabin"/>
              </a:rPr>
              <a:t> gère le menu de navigation : il est centré avec des espaces entre les liens, un fond vert foncé, et des ombres pour un effet de relief.</a:t>
            </a:r>
            <a:endParaRPr b="0" lang="fr-FR" sz="1850" strike="noStrike" u="none">
              <a:solidFill>
                <a:srgbClr val="000000"/>
              </a:solidFill>
              <a:uFillTx/>
              <a:latin typeface="Arial"/>
            </a:endParaRPr>
          </a:p>
        </p:txBody>
      </p:sp>
      <p:sp>
        <p:nvSpPr>
          <p:cNvPr id="269" name="Text 3"/>
          <p:cNvSpPr/>
          <p:nvPr/>
        </p:nvSpPr>
        <p:spPr>
          <a:xfrm>
            <a:off x="1220760" y="4647600"/>
            <a:ext cx="708516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0" lang="en-US" sz="1850" strike="noStrike" u="none">
                <a:solidFill>
                  <a:srgbClr val="cad6de"/>
                </a:solidFill>
                <a:uFillTx/>
                <a:latin typeface="Cabin"/>
                <a:ea typeface="Cabin"/>
              </a:rPr>
              <a:t>Les liens actifs (</a:t>
            </a:r>
            <a:r>
              <a:rPr b="1" lang="en-US" sz="1850" strike="noStrike" u="none">
                <a:solidFill>
                  <a:srgbClr val="cad6de"/>
                </a:solidFill>
                <a:uFillTx/>
                <a:latin typeface="Cabin"/>
                <a:ea typeface="Cabin"/>
              </a:rPr>
              <a:t>.Header a</a:t>
            </a:r>
            <a:r>
              <a:rPr b="0" lang="en-US" sz="1850" strike="noStrike" u="none">
                <a:solidFill>
                  <a:srgbClr val="cad6de"/>
                </a:solidFill>
                <a:uFillTx/>
                <a:latin typeface="Cabin"/>
                <a:ea typeface="Cabin"/>
              </a:rPr>
              <a:t>) simulent un clic.</a:t>
            </a:r>
            <a:endParaRPr b="0" lang="fr-FR" sz="1850" strike="noStrike" u="none">
              <a:solidFill>
                <a:srgbClr val="000000"/>
              </a:solidFill>
              <a:uFillTx/>
              <a:latin typeface="Arial"/>
            </a:endParaRPr>
          </a:p>
        </p:txBody>
      </p:sp>
      <p:sp>
        <p:nvSpPr>
          <p:cNvPr id="270" name="Text 4"/>
          <p:cNvSpPr/>
          <p:nvPr/>
        </p:nvSpPr>
        <p:spPr>
          <a:xfrm>
            <a:off x="1220760" y="5114160"/>
            <a:ext cx="7085160" cy="114876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La classe </a:t>
            </a:r>
            <a:r>
              <a:rPr b="1" lang="en-US" sz="1850" strike="noStrike" u="none">
                <a:solidFill>
                  <a:srgbClr val="cad6de"/>
                </a:solidFill>
                <a:uFillTx/>
                <a:latin typeface="Cabin"/>
                <a:ea typeface="Cabin"/>
              </a:rPr>
              <a:t>.Menu</a:t>
            </a:r>
            <a:r>
              <a:rPr b="0" lang="en-US" sz="1850" strike="noStrike" u="none">
                <a:solidFill>
                  <a:srgbClr val="cad6de"/>
                </a:solidFill>
                <a:uFillTx/>
                <a:latin typeface="Cabin"/>
                <a:ea typeface="Cabin"/>
              </a:rPr>
              <a:t> est un bouton caché par défaut, destiné à apparaître sur d'autres résolutions plus petites. Il est centré, avec un fond vert, des coins arrondis et un effet de surbrillance grâce aux ombres.</a:t>
            </a:r>
            <a:endParaRPr b="0" lang="fr-FR" sz="18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1" name="Image 0" descr="preencoded.png"/>
          <p:cNvPicPr/>
          <p:nvPr/>
        </p:nvPicPr>
        <p:blipFill>
          <a:blip r:embed="rId1"/>
          <a:stretch/>
        </p:blipFill>
        <p:spPr>
          <a:xfrm>
            <a:off x="9144000" y="0"/>
            <a:ext cx="5486040" cy="8229240"/>
          </a:xfrm>
          <a:prstGeom prst="rect">
            <a:avLst/>
          </a:prstGeom>
          <a:ln w="0">
            <a:noFill/>
          </a:ln>
        </p:spPr>
      </p:pic>
      <p:sp>
        <p:nvSpPr>
          <p:cNvPr id="272" name="Text 0"/>
          <p:cNvSpPr/>
          <p:nvPr/>
        </p:nvSpPr>
        <p:spPr>
          <a:xfrm>
            <a:off x="2656440" y="2010960"/>
            <a:ext cx="3830760" cy="421920"/>
          </a:xfrm>
          <a:prstGeom prst="rect">
            <a:avLst/>
          </a:prstGeom>
          <a:noFill/>
          <a:ln w="0">
            <a:noFill/>
          </a:ln>
        </p:spPr>
        <p:style>
          <a:lnRef idx="0"/>
          <a:fillRef idx="0"/>
          <a:effectRef idx="0"/>
          <a:fontRef idx="minor"/>
        </p:style>
        <p:txBody>
          <a:bodyPr wrap="none" lIns="0" rIns="0" tIns="0" bIns="0" anchor="t">
            <a:noAutofit/>
          </a:bodyPr>
          <a:p>
            <a:pPr algn="ctr">
              <a:lnSpc>
                <a:spcPts val="3300"/>
              </a:lnSpc>
              <a:tabLst>
                <a:tab algn="l" pos="0"/>
              </a:tabLst>
            </a:pPr>
            <a:r>
              <a:rPr b="1" lang="en-US" sz="2650" strike="noStrike" u="none">
                <a:solidFill>
                  <a:srgbClr val="ffffff"/>
                </a:solidFill>
                <a:uFillTx/>
                <a:latin typeface="Unbounded"/>
                <a:ea typeface="Unbounded"/>
              </a:rPr>
              <a:t>Styles Responsifs</a:t>
            </a:r>
            <a:endParaRPr b="0" lang="fr-FR" sz="2650" strike="noStrike" u="none">
              <a:solidFill>
                <a:srgbClr val="000000"/>
              </a:solidFill>
              <a:uFillTx/>
              <a:latin typeface="Arial"/>
            </a:endParaRPr>
          </a:p>
        </p:txBody>
      </p:sp>
      <p:sp>
        <p:nvSpPr>
          <p:cNvPr id="273" name="Text 1"/>
          <p:cNvSpPr/>
          <p:nvPr/>
        </p:nvSpPr>
        <p:spPr>
          <a:xfrm>
            <a:off x="837720" y="2702520"/>
            <a:ext cx="7468200" cy="382680"/>
          </a:xfrm>
          <a:prstGeom prst="rect">
            <a:avLst/>
          </a:prstGeom>
          <a:noFill/>
          <a:ln w="0">
            <a:noFill/>
          </a:ln>
        </p:spPr>
        <p:style>
          <a:lnRef idx="0"/>
          <a:fillRef idx="0"/>
          <a:effectRef idx="0"/>
          <a:fontRef idx="minor"/>
        </p:style>
        <p:txBody>
          <a:bodyPr wrap="none" lIns="0" rIns="0" tIns="0" bIns="0" anchor="t">
            <a:noAutofit/>
          </a:bodyPr>
          <a:p>
            <a:pPr algn="ctr">
              <a:lnSpc>
                <a:spcPts val="2999"/>
              </a:lnSpc>
              <a:tabLst>
                <a:tab algn="l" pos="0"/>
              </a:tabLst>
            </a:pPr>
            <a:endParaRPr b="0" lang="en-US" sz="1850" strike="noStrike" u="none">
              <a:solidFill>
                <a:srgbClr val="000000"/>
              </a:solidFill>
              <a:uFillTx/>
              <a:latin typeface="Arial"/>
            </a:endParaRPr>
          </a:p>
        </p:txBody>
      </p:sp>
      <p:sp>
        <p:nvSpPr>
          <p:cNvPr id="274" name="Text 2"/>
          <p:cNvSpPr/>
          <p:nvPr/>
        </p:nvSpPr>
        <p:spPr>
          <a:xfrm>
            <a:off x="1220760" y="3354840"/>
            <a:ext cx="7085160" cy="76572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Ce bloc utilise une </a:t>
            </a:r>
            <a:r>
              <a:rPr b="1" lang="en-US" sz="1850" strike="noStrike" u="none">
                <a:solidFill>
                  <a:srgbClr val="cad6de"/>
                </a:solidFill>
                <a:uFillTx/>
                <a:latin typeface="Cabin"/>
                <a:ea typeface="Cabin"/>
              </a:rPr>
              <a:t>media query</a:t>
            </a:r>
            <a:r>
              <a:rPr b="0" lang="en-US" sz="1850" strike="noStrike" u="none">
                <a:solidFill>
                  <a:srgbClr val="cad6de"/>
                </a:solidFill>
                <a:uFillTx/>
                <a:latin typeface="Cabin"/>
                <a:ea typeface="Cabin"/>
              </a:rPr>
              <a:t> pour ajuster l'affichage sur des écrans de moins de 1100 pixels.</a:t>
            </a:r>
            <a:endParaRPr b="0" lang="fr-FR" sz="1850" strike="noStrike" u="none">
              <a:solidFill>
                <a:srgbClr val="000000"/>
              </a:solidFill>
              <a:uFillTx/>
              <a:latin typeface="Arial"/>
            </a:endParaRPr>
          </a:p>
        </p:txBody>
      </p:sp>
      <p:sp>
        <p:nvSpPr>
          <p:cNvPr id="275" name="Text 3"/>
          <p:cNvSpPr/>
          <p:nvPr/>
        </p:nvSpPr>
        <p:spPr>
          <a:xfrm>
            <a:off x="1220760" y="4204440"/>
            <a:ext cx="7085160" cy="39024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0" lang="en-US" sz="1850" strike="noStrike" u="none">
                <a:solidFill>
                  <a:srgbClr val="cad6de"/>
                </a:solidFill>
                <a:uFillTx/>
                <a:latin typeface="Cabin"/>
                <a:ea typeface="Cabin"/>
              </a:rPr>
              <a:t>Le bouton </a:t>
            </a:r>
            <a:r>
              <a:rPr b="1" lang="en-US" sz="1850" strike="noStrike" u="none">
                <a:solidFill>
                  <a:srgbClr val="cad6de"/>
                </a:solidFill>
                <a:uFillTx/>
                <a:latin typeface="Cabin"/>
                <a:ea typeface="Cabin"/>
              </a:rPr>
              <a:t>.Menu</a:t>
            </a:r>
            <a:r>
              <a:rPr b="0" lang="en-US" sz="1850" strike="noStrike" u="none">
                <a:solidFill>
                  <a:srgbClr val="cad6de"/>
                </a:solidFill>
                <a:uFillTx/>
                <a:latin typeface="Cabin"/>
                <a:ea typeface="Cabin"/>
              </a:rPr>
              <a:t> devient visible grâce à </a:t>
            </a:r>
            <a:r>
              <a:rPr b="0" lang="en-US" sz="1850" strike="noStrike" u="none">
                <a:solidFill>
                  <a:srgbClr val="cad6de"/>
                </a:solidFill>
                <a:highlight>
                  <a:srgbClr val="054842"/>
                </a:highlight>
                <a:uFillTx/>
                <a:latin typeface="Consolas"/>
                <a:ea typeface="Consolas"/>
              </a:rPr>
              <a:t>display: flex</a:t>
            </a:r>
            <a:r>
              <a:rPr b="0" lang="en-US" sz="1850" strike="noStrike" u="none">
                <a:solidFill>
                  <a:srgbClr val="cad6de"/>
                </a:solidFill>
                <a:uFillTx/>
                <a:latin typeface="Cabin"/>
                <a:ea typeface="Cabin"/>
              </a:rPr>
              <a:t> et est centré.</a:t>
            </a:r>
            <a:endParaRPr b="0" lang="fr-FR" sz="1850" strike="noStrike" u="none">
              <a:solidFill>
                <a:srgbClr val="000000"/>
              </a:solidFill>
              <a:uFillTx/>
              <a:latin typeface="Arial"/>
            </a:endParaRPr>
          </a:p>
        </p:txBody>
      </p:sp>
      <p:sp>
        <p:nvSpPr>
          <p:cNvPr id="276" name="Text 4"/>
          <p:cNvSpPr/>
          <p:nvPr/>
        </p:nvSpPr>
        <p:spPr>
          <a:xfrm>
            <a:off x="1220760" y="4678920"/>
            <a:ext cx="7085160" cy="153936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La barre de navigation </a:t>
            </a:r>
            <a:r>
              <a:rPr b="1" lang="en-US" sz="1850" strike="noStrike" u="none">
                <a:solidFill>
                  <a:srgbClr val="cad6de"/>
                </a:solidFill>
                <a:uFillTx/>
                <a:latin typeface="Cabin"/>
                <a:ea typeface="Cabin"/>
              </a:rPr>
              <a:t>.Header</a:t>
            </a:r>
            <a:r>
              <a:rPr b="0" lang="en-US" sz="1850" strike="noStrike" u="none">
                <a:solidFill>
                  <a:srgbClr val="cad6de"/>
                </a:solidFill>
                <a:uFillTx/>
                <a:latin typeface="Cabin"/>
                <a:ea typeface="Cabin"/>
              </a:rPr>
              <a:t> est cachée sur ces petits écrans (</a:t>
            </a:r>
            <a:r>
              <a:rPr b="0" lang="en-US" sz="1850" strike="noStrike" u="none">
                <a:solidFill>
                  <a:srgbClr val="cad6de"/>
                </a:solidFill>
                <a:highlight>
                  <a:srgbClr val="054842"/>
                </a:highlight>
                <a:uFillTx/>
                <a:latin typeface="Consolas"/>
                <a:ea typeface="Consolas"/>
              </a:rPr>
              <a:t>display: none</a:t>
            </a:r>
            <a:r>
              <a:rPr b="0" lang="en-US" sz="1850" strike="noStrike" u="none">
                <a:solidFill>
                  <a:srgbClr val="cad6de"/>
                </a:solidFill>
                <a:uFillTx/>
                <a:latin typeface="Cabin"/>
                <a:ea typeface="Cabin"/>
              </a:rPr>
              <a:t>), mais elle devient un menu fixe qui s'affiche en colonne avec un fond vert et des liens centrés lorsque le bouton menu est activé.</a:t>
            </a:r>
            <a:endParaRPr b="0" lang="fr-FR" sz="18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7" name="Image 0" descr="preencoded.png"/>
          <p:cNvPicPr/>
          <p:nvPr/>
        </p:nvPicPr>
        <p:blipFill>
          <a:blip r:embed="rId1"/>
          <a:stretch/>
        </p:blipFill>
        <p:spPr>
          <a:xfrm>
            <a:off x="9144000" y="0"/>
            <a:ext cx="5486040" cy="8229240"/>
          </a:xfrm>
          <a:prstGeom prst="rect">
            <a:avLst/>
          </a:prstGeom>
          <a:ln w="0">
            <a:noFill/>
          </a:ln>
        </p:spPr>
      </p:pic>
      <p:sp>
        <p:nvSpPr>
          <p:cNvPr id="278" name="Text 0"/>
          <p:cNvSpPr/>
          <p:nvPr/>
        </p:nvSpPr>
        <p:spPr>
          <a:xfrm>
            <a:off x="1593000" y="2056680"/>
            <a:ext cx="5957280" cy="421920"/>
          </a:xfrm>
          <a:prstGeom prst="rect">
            <a:avLst/>
          </a:prstGeom>
          <a:noFill/>
          <a:ln w="0">
            <a:noFill/>
          </a:ln>
        </p:spPr>
        <p:style>
          <a:lnRef idx="0"/>
          <a:fillRef idx="0"/>
          <a:effectRef idx="0"/>
          <a:fontRef idx="minor"/>
        </p:style>
        <p:txBody>
          <a:bodyPr wrap="none" lIns="0" rIns="0" tIns="0" bIns="0" anchor="t">
            <a:noAutofit/>
          </a:bodyPr>
          <a:p>
            <a:pPr algn="ctr">
              <a:lnSpc>
                <a:spcPts val="3300"/>
              </a:lnSpc>
              <a:tabLst>
                <a:tab algn="l" pos="0"/>
              </a:tabLst>
            </a:pPr>
            <a:r>
              <a:rPr b="1" lang="en-US" sz="2650" strike="noStrike" u="none">
                <a:solidFill>
                  <a:srgbClr val="ffffff"/>
                </a:solidFill>
                <a:uFillTx/>
                <a:latin typeface="Unbounded"/>
                <a:ea typeface="Unbounded"/>
              </a:rPr>
              <a:t>Styles pour Mobile et Footer</a:t>
            </a:r>
            <a:endParaRPr b="0" lang="fr-FR" sz="2650" strike="noStrike" u="none">
              <a:solidFill>
                <a:srgbClr val="000000"/>
              </a:solidFill>
              <a:uFillTx/>
              <a:latin typeface="Arial"/>
            </a:endParaRPr>
          </a:p>
        </p:txBody>
      </p:sp>
      <p:sp>
        <p:nvSpPr>
          <p:cNvPr id="279" name="Text 1"/>
          <p:cNvSpPr/>
          <p:nvPr/>
        </p:nvSpPr>
        <p:spPr>
          <a:xfrm>
            <a:off x="837720" y="2748240"/>
            <a:ext cx="7468200" cy="382680"/>
          </a:xfrm>
          <a:prstGeom prst="rect">
            <a:avLst/>
          </a:prstGeom>
          <a:noFill/>
          <a:ln w="0">
            <a:noFill/>
          </a:ln>
        </p:spPr>
        <p:style>
          <a:lnRef idx="0"/>
          <a:fillRef idx="0"/>
          <a:effectRef idx="0"/>
          <a:fontRef idx="minor"/>
        </p:style>
        <p:txBody>
          <a:bodyPr wrap="none" lIns="0" rIns="0" tIns="0" bIns="0" anchor="t">
            <a:noAutofit/>
          </a:bodyPr>
          <a:p>
            <a:pPr algn="ctr">
              <a:lnSpc>
                <a:spcPts val="2999"/>
              </a:lnSpc>
              <a:tabLst>
                <a:tab algn="l" pos="0"/>
              </a:tabLst>
            </a:pPr>
            <a:endParaRPr b="0" lang="en-US" sz="1850" strike="noStrike" u="none">
              <a:solidFill>
                <a:srgbClr val="000000"/>
              </a:solidFill>
              <a:uFillTx/>
              <a:latin typeface="Arial"/>
            </a:endParaRPr>
          </a:p>
        </p:txBody>
      </p:sp>
      <p:sp>
        <p:nvSpPr>
          <p:cNvPr id="280" name="Text 2"/>
          <p:cNvSpPr/>
          <p:nvPr/>
        </p:nvSpPr>
        <p:spPr>
          <a:xfrm>
            <a:off x="1220760" y="3400560"/>
            <a:ext cx="7085160" cy="114876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La </a:t>
            </a:r>
            <a:r>
              <a:rPr b="1" lang="en-US" sz="1850" strike="noStrike" u="none">
                <a:solidFill>
                  <a:srgbClr val="cad6de"/>
                </a:solidFill>
                <a:uFillTx/>
                <a:latin typeface="Cabin"/>
                <a:ea typeface="Cabin"/>
              </a:rPr>
              <a:t>media query</a:t>
            </a:r>
            <a:r>
              <a:rPr b="0" lang="en-US" sz="1850" strike="noStrike" u="none">
                <a:solidFill>
                  <a:srgbClr val="cad6de"/>
                </a:solidFill>
                <a:uFillTx/>
                <a:latin typeface="Cabin"/>
                <a:ea typeface="Cabin"/>
              </a:rPr>
              <a:t> pour les écrans de moins de 480 pixels ajuste le menu </a:t>
            </a:r>
            <a:r>
              <a:rPr b="1" lang="en-US" sz="1850" strike="noStrike" u="none">
                <a:solidFill>
                  <a:srgbClr val="cad6de"/>
                </a:solidFill>
                <a:uFillTx/>
                <a:latin typeface="Cabin"/>
                <a:ea typeface="Cabin"/>
              </a:rPr>
              <a:t>.Header</a:t>
            </a:r>
            <a:r>
              <a:rPr b="0" lang="en-US" sz="1850" strike="noStrike" u="none">
                <a:solidFill>
                  <a:srgbClr val="cad6de"/>
                </a:solidFill>
                <a:uFillTx/>
                <a:latin typeface="Cabin"/>
                <a:ea typeface="Cabin"/>
              </a:rPr>
              <a:t> quand il est activé : il devient un menu en ligne, centré et adapté à la largeur de l'écran.</a:t>
            </a:r>
            <a:endParaRPr b="0" lang="fr-FR" sz="1850" strike="noStrike" u="none">
              <a:solidFill>
                <a:srgbClr val="000000"/>
              </a:solidFill>
              <a:uFillTx/>
              <a:latin typeface="Arial"/>
            </a:endParaRPr>
          </a:p>
        </p:txBody>
      </p:sp>
      <p:sp>
        <p:nvSpPr>
          <p:cNvPr id="281" name="Text 3"/>
          <p:cNvSpPr/>
          <p:nvPr/>
        </p:nvSpPr>
        <p:spPr>
          <a:xfrm>
            <a:off x="1220760" y="4633200"/>
            <a:ext cx="7085160" cy="153936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La classe </a:t>
            </a:r>
            <a:r>
              <a:rPr b="1" lang="en-US" sz="1850" strike="noStrike" u="none">
                <a:solidFill>
                  <a:srgbClr val="cad6de"/>
                </a:solidFill>
                <a:uFillTx/>
                <a:latin typeface="Cabin"/>
                <a:ea typeface="Cabin"/>
              </a:rPr>
              <a:t>.Mentions</a:t>
            </a:r>
            <a:r>
              <a:rPr b="0" lang="en-US" sz="1850" strike="noStrike" u="none">
                <a:solidFill>
                  <a:srgbClr val="cad6de"/>
                </a:solidFill>
                <a:uFillTx/>
                <a:latin typeface="Cabin"/>
                <a:ea typeface="Cabin"/>
              </a:rPr>
              <a:t> gère le style du pied de page (footer), avec un texte en grand format centré, espacé avec </a:t>
            </a:r>
            <a:r>
              <a:rPr b="0" lang="en-US" sz="1850" strike="noStrike" u="none">
                <a:solidFill>
                  <a:srgbClr val="cad6de"/>
                </a:solidFill>
                <a:highlight>
                  <a:srgbClr val="054842"/>
                </a:highlight>
                <a:uFillTx/>
                <a:latin typeface="Consolas"/>
                <a:ea typeface="Consolas"/>
              </a:rPr>
              <a:t>gap</a:t>
            </a:r>
            <a:r>
              <a:rPr b="0" lang="en-US" sz="1850" strike="noStrike" u="none">
                <a:solidFill>
                  <a:srgbClr val="cad6de"/>
                </a:solidFill>
                <a:uFillTx/>
                <a:latin typeface="Cabin"/>
                <a:ea typeface="Cabin"/>
              </a:rPr>
              <a:t>, et un fond vert avec des ombres pour un effet de profondeur. Les éléments sont bien alignés et organisés en utilisant </a:t>
            </a:r>
            <a:r>
              <a:rPr b="1" lang="en-US" sz="1850" strike="noStrike" u="none">
                <a:solidFill>
                  <a:srgbClr val="cad6de"/>
                </a:solidFill>
                <a:uFillTx/>
                <a:latin typeface="Cabin"/>
                <a:ea typeface="Cabin"/>
              </a:rPr>
              <a:t>flexbox</a:t>
            </a:r>
            <a:r>
              <a:rPr b="0" lang="en-US" sz="1850" strike="noStrike" u="none">
                <a:solidFill>
                  <a:srgbClr val="cad6de"/>
                </a:solidFill>
                <a:uFillTx/>
                <a:latin typeface="Cabin"/>
                <a:ea typeface="Cabin"/>
              </a:rPr>
              <a:t>.</a:t>
            </a:r>
            <a:endParaRPr b="0" lang="fr-FR" sz="18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2" name="Image 0" descr="preencoded.png"/>
          <p:cNvPicPr/>
          <p:nvPr/>
        </p:nvPicPr>
        <p:blipFill>
          <a:blip r:embed="rId1"/>
          <a:stretch/>
        </p:blipFill>
        <p:spPr>
          <a:xfrm>
            <a:off x="0" y="0"/>
            <a:ext cx="14630040" cy="2991960"/>
          </a:xfrm>
          <a:prstGeom prst="rect">
            <a:avLst/>
          </a:prstGeom>
          <a:ln w="0">
            <a:noFill/>
          </a:ln>
        </p:spPr>
      </p:pic>
      <p:pic>
        <p:nvPicPr>
          <p:cNvPr id="283" name="Image 1" descr="preencoded.png"/>
          <p:cNvPicPr/>
          <p:nvPr/>
        </p:nvPicPr>
        <p:blipFill>
          <a:blip r:embed="rId2"/>
          <a:stretch/>
        </p:blipFill>
        <p:spPr>
          <a:xfrm>
            <a:off x="5105520" y="657720"/>
            <a:ext cx="4419360" cy="1676160"/>
          </a:xfrm>
          <a:prstGeom prst="rect">
            <a:avLst/>
          </a:prstGeom>
          <a:ln w="0">
            <a:noFill/>
          </a:ln>
        </p:spPr>
      </p:pic>
      <p:sp>
        <p:nvSpPr>
          <p:cNvPr id="284" name="Text 0"/>
          <p:cNvSpPr/>
          <p:nvPr/>
        </p:nvSpPr>
        <p:spPr>
          <a:xfrm>
            <a:off x="5415480" y="4453920"/>
            <a:ext cx="3799440" cy="351720"/>
          </a:xfrm>
          <a:prstGeom prst="rect">
            <a:avLst/>
          </a:prstGeom>
          <a:noFill/>
          <a:ln w="0">
            <a:noFill/>
          </a:ln>
        </p:spPr>
        <p:style>
          <a:lnRef idx="0"/>
          <a:fillRef idx="0"/>
          <a:effectRef idx="0"/>
          <a:fontRef idx="minor"/>
        </p:style>
        <p:txBody>
          <a:bodyPr wrap="none" lIns="0" rIns="0" tIns="0" bIns="0" anchor="t">
            <a:noAutofit/>
          </a:bodyPr>
          <a:p>
            <a:pPr algn="ctr">
              <a:lnSpc>
                <a:spcPts val="2750"/>
              </a:lnSpc>
              <a:tabLst>
                <a:tab algn="l" pos="0"/>
              </a:tabLst>
            </a:pPr>
            <a:r>
              <a:rPr b="1" lang="en-US" sz="2200" strike="noStrike" u="none">
                <a:solidFill>
                  <a:srgbClr val="ffffff"/>
                </a:solidFill>
                <a:uFillTx/>
                <a:latin typeface="Unbounded"/>
                <a:ea typeface="Unbounded"/>
              </a:rPr>
              <a:t>Interactivité du Menu</a:t>
            </a:r>
            <a:endParaRPr b="0" lang="fr-FR" sz="2200" strike="noStrike" u="none">
              <a:solidFill>
                <a:srgbClr val="000000"/>
              </a:solidFill>
              <a:uFillTx/>
              <a:latin typeface="Arial"/>
            </a:endParaRPr>
          </a:p>
        </p:txBody>
      </p:sp>
      <p:sp>
        <p:nvSpPr>
          <p:cNvPr id="285" name="Text 1"/>
          <p:cNvSpPr/>
          <p:nvPr/>
        </p:nvSpPr>
        <p:spPr>
          <a:xfrm>
            <a:off x="1220760" y="5045400"/>
            <a:ext cx="12571560" cy="39024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0" lang="en-US" sz="1850" strike="noStrike" u="none">
                <a:solidFill>
                  <a:srgbClr val="cad6de"/>
                </a:solidFill>
                <a:uFillTx/>
                <a:latin typeface="Cabin"/>
                <a:ea typeface="Cabin"/>
              </a:rPr>
              <a:t>Ce script attend que la page soit entièrement chargée (</a:t>
            </a:r>
            <a:r>
              <a:rPr b="0" lang="en-US" sz="1850" strike="noStrike" u="none">
                <a:solidFill>
                  <a:srgbClr val="cad6de"/>
                </a:solidFill>
                <a:highlight>
                  <a:srgbClr val="054842"/>
                </a:highlight>
                <a:uFillTx/>
                <a:latin typeface="Consolas"/>
                <a:ea typeface="Consolas"/>
              </a:rPr>
              <a:t>DOMContentLoaded</a:t>
            </a:r>
            <a:r>
              <a:rPr b="0" lang="en-US" sz="1850" strike="noStrike" u="none">
                <a:solidFill>
                  <a:srgbClr val="cad6de"/>
                </a:solidFill>
                <a:uFillTx/>
                <a:latin typeface="Cabin"/>
                <a:ea typeface="Cabin"/>
              </a:rPr>
              <a:t>).</a:t>
            </a:r>
            <a:endParaRPr b="0" lang="fr-FR" sz="1850" strike="noStrike" u="none">
              <a:solidFill>
                <a:srgbClr val="000000"/>
              </a:solidFill>
              <a:uFillTx/>
              <a:latin typeface="Arial"/>
            </a:endParaRPr>
          </a:p>
        </p:txBody>
      </p:sp>
      <p:sp>
        <p:nvSpPr>
          <p:cNvPr id="286" name="Text 2"/>
          <p:cNvSpPr/>
          <p:nvPr/>
        </p:nvSpPr>
        <p:spPr>
          <a:xfrm>
            <a:off x="1220760" y="5519520"/>
            <a:ext cx="12571560" cy="39024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0" lang="en-US" sz="1850" strike="noStrike" u="none">
                <a:solidFill>
                  <a:srgbClr val="cad6de"/>
                </a:solidFill>
                <a:uFillTx/>
                <a:latin typeface="Cabin"/>
                <a:ea typeface="Cabin"/>
              </a:rPr>
              <a:t>Il récupère le bouton menu (</a:t>
            </a:r>
            <a:r>
              <a:rPr b="0" lang="en-US" sz="1850" strike="noStrike" u="none">
                <a:solidFill>
                  <a:srgbClr val="cad6de"/>
                </a:solidFill>
                <a:highlight>
                  <a:srgbClr val="054842"/>
                </a:highlight>
                <a:uFillTx/>
                <a:latin typeface="Consolas"/>
                <a:ea typeface="Consolas"/>
              </a:rPr>
              <a:t>.Menu</a:t>
            </a:r>
            <a:r>
              <a:rPr b="0" lang="en-US" sz="1850" strike="noStrike" u="none">
                <a:solidFill>
                  <a:srgbClr val="cad6de"/>
                </a:solidFill>
                <a:uFillTx/>
                <a:latin typeface="Cabin"/>
                <a:ea typeface="Cabin"/>
              </a:rPr>
              <a:t>) et la barre de navigation (</a:t>
            </a:r>
            <a:r>
              <a:rPr b="0" lang="en-US" sz="1850" strike="noStrike" u="none">
                <a:solidFill>
                  <a:srgbClr val="cad6de"/>
                </a:solidFill>
                <a:highlight>
                  <a:srgbClr val="054842"/>
                </a:highlight>
                <a:uFillTx/>
                <a:latin typeface="Consolas"/>
                <a:ea typeface="Consolas"/>
              </a:rPr>
              <a:t>.Header</a:t>
            </a:r>
            <a:r>
              <a:rPr b="0" lang="en-US" sz="1850" strike="noStrike" u="none">
                <a:solidFill>
                  <a:srgbClr val="cad6de"/>
                </a:solidFill>
                <a:uFillTx/>
                <a:latin typeface="Cabin"/>
                <a:ea typeface="Cabin"/>
              </a:rPr>
              <a:t>).</a:t>
            </a:r>
            <a:endParaRPr b="0" lang="fr-FR" sz="1850" strike="noStrike" u="none">
              <a:solidFill>
                <a:srgbClr val="000000"/>
              </a:solidFill>
              <a:uFillTx/>
              <a:latin typeface="Arial"/>
            </a:endParaRPr>
          </a:p>
        </p:txBody>
      </p:sp>
      <p:sp>
        <p:nvSpPr>
          <p:cNvPr id="287" name="Text 3"/>
          <p:cNvSpPr/>
          <p:nvPr/>
        </p:nvSpPr>
        <p:spPr>
          <a:xfrm>
            <a:off x="1220760" y="5994000"/>
            <a:ext cx="12571560" cy="77328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Lorsque l'utilisateur clique sur le bouton menu, la classe </a:t>
            </a:r>
            <a:r>
              <a:rPr b="0" lang="en-US" sz="1850" strike="noStrike" u="none">
                <a:solidFill>
                  <a:srgbClr val="cad6de"/>
                </a:solidFill>
                <a:highlight>
                  <a:srgbClr val="054842"/>
                </a:highlight>
                <a:uFillTx/>
                <a:latin typeface="Consolas"/>
                <a:ea typeface="Consolas"/>
              </a:rPr>
              <a:t>active</a:t>
            </a:r>
            <a:r>
              <a:rPr b="0" lang="en-US" sz="1850" strike="noStrike" u="none">
                <a:solidFill>
                  <a:srgbClr val="cad6de"/>
                </a:solidFill>
                <a:uFillTx/>
                <a:latin typeface="Cabin"/>
                <a:ea typeface="Cabin"/>
              </a:rPr>
              <a:t> est ajoutée ou retirée (</a:t>
            </a:r>
            <a:r>
              <a:rPr b="0" lang="en-US" sz="1850" strike="noStrike" u="none">
                <a:solidFill>
                  <a:srgbClr val="cad6de"/>
                </a:solidFill>
                <a:highlight>
                  <a:srgbClr val="054842"/>
                </a:highlight>
                <a:uFillTx/>
                <a:latin typeface="Consolas"/>
                <a:ea typeface="Consolas"/>
              </a:rPr>
              <a:t>toggle</a:t>
            </a:r>
            <a:r>
              <a:rPr b="0" lang="en-US" sz="1850" strike="noStrike" u="none">
                <a:solidFill>
                  <a:srgbClr val="cad6de"/>
                </a:solidFill>
                <a:uFillTx/>
                <a:latin typeface="Cabin"/>
                <a:ea typeface="Cabin"/>
              </a:rPr>
              <a:t>), ce qui déclenche l'affichage ou le masquage du menu de navigation sur les petits écrans.</a:t>
            </a:r>
            <a:endParaRPr b="0" lang="fr-FR" sz="18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8" name="Image 0" descr="preencoded.png"/>
          <p:cNvPicPr/>
          <p:nvPr/>
        </p:nvPicPr>
        <p:blipFill>
          <a:blip r:embed="rId1"/>
          <a:stretch/>
        </p:blipFill>
        <p:spPr>
          <a:xfrm>
            <a:off x="7315200" y="0"/>
            <a:ext cx="7314840" cy="8229240"/>
          </a:xfrm>
          <a:prstGeom prst="rect">
            <a:avLst/>
          </a:prstGeom>
          <a:ln w="0">
            <a:noFill/>
          </a:ln>
        </p:spPr>
      </p:pic>
      <p:sp>
        <p:nvSpPr>
          <p:cNvPr id="289" name="Text 0"/>
          <p:cNvSpPr/>
          <p:nvPr/>
        </p:nvSpPr>
        <p:spPr>
          <a:xfrm>
            <a:off x="837720" y="1428840"/>
            <a:ext cx="5639400" cy="478440"/>
          </a:xfrm>
          <a:prstGeom prst="rect">
            <a:avLst/>
          </a:prstGeom>
          <a:noFill/>
          <a:ln w="0">
            <a:noFill/>
          </a:ln>
        </p:spPr>
        <p:style>
          <a:lnRef idx="0"/>
          <a:fillRef idx="0"/>
          <a:effectRef idx="0"/>
          <a:fontRef idx="minor"/>
        </p:style>
        <p:txBody>
          <a:bodyPr wrap="none" lIns="0" rIns="0" tIns="0" bIns="0" anchor="t">
            <a:noAutofit/>
          </a:bodyPr>
          <a:p>
            <a:pPr algn="ctr">
              <a:lnSpc>
                <a:spcPts val="3750"/>
              </a:lnSpc>
              <a:tabLst>
                <a:tab algn="l" pos="0"/>
              </a:tabLst>
            </a:pPr>
            <a:r>
              <a:rPr b="1" lang="en-US" sz="2350" strike="noStrike" u="none">
                <a:solidFill>
                  <a:srgbClr val="cad6de"/>
                </a:solidFill>
                <a:uFillTx/>
                <a:latin typeface="Cabin"/>
                <a:ea typeface="Cabin"/>
              </a:rPr>
              <a:t>Interactions Avancées</a:t>
            </a:r>
            <a:endParaRPr b="0" lang="fr-FR" sz="2350" strike="noStrike" u="none">
              <a:solidFill>
                <a:srgbClr val="000000"/>
              </a:solidFill>
              <a:uFillTx/>
              <a:latin typeface="Arial"/>
            </a:endParaRPr>
          </a:p>
        </p:txBody>
      </p:sp>
      <p:sp>
        <p:nvSpPr>
          <p:cNvPr id="290" name="Text 1"/>
          <p:cNvSpPr/>
          <p:nvPr/>
        </p:nvSpPr>
        <p:spPr>
          <a:xfrm>
            <a:off x="1220760" y="2122920"/>
            <a:ext cx="5256360" cy="114876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1" lang="en-US" sz="1850" strike="noStrike" u="none">
                <a:solidFill>
                  <a:srgbClr val="cad6de"/>
                </a:solidFill>
                <a:uFillTx/>
                <a:latin typeface="Cabin"/>
                <a:ea typeface="Cabin"/>
              </a:rPr>
              <a:t>Chargement de la Page</a:t>
            </a:r>
            <a:r>
              <a:rPr b="0" lang="en-US" sz="1850" strike="noStrike" u="none">
                <a:solidFill>
                  <a:srgbClr val="cad6de"/>
                </a:solidFill>
                <a:uFillTx/>
                <a:latin typeface="Cabin"/>
                <a:ea typeface="Cabin"/>
              </a:rPr>
              <a:t> : Le script attend que la page soit complètement chargée avant de s'exécuter.</a:t>
            </a:r>
            <a:endParaRPr b="0" lang="fr-FR" sz="1850" strike="noStrike" u="none">
              <a:solidFill>
                <a:srgbClr val="000000"/>
              </a:solidFill>
              <a:uFillTx/>
              <a:latin typeface="Arial"/>
            </a:endParaRPr>
          </a:p>
        </p:txBody>
      </p:sp>
      <p:sp>
        <p:nvSpPr>
          <p:cNvPr id="291" name="Text 2"/>
          <p:cNvSpPr/>
          <p:nvPr/>
        </p:nvSpPr>
        <p:spPr>
          <a:xfrm>
            <a:off x="1220760" y="3355560"/>
            <a:ext cx="5256360" cy="117144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1" lang="en-US" sz="1850" strike="noStrike" u="none">
                <a:solidFill>
                  <a:srgbClr val="cad6de"/>
                </a:solidFill>
                <a:uFillTx/>
                <a:latin typeface="Cabin"/>
                <a:ea typeface="Cabin"/>
              </a:rPr>
              <a:t>Menu</a:t>
            </a:r>
            <a:r>
              <a:rPr b="0" lang="en-US" sz="1850" strike="noStrike" u="none">
                <a:solidFill>
                  <a:srgbClr val="cad6de"/>
                </a:solidFill>
                <a:uFillTx/>
                <a:latin typeface="Cabin"/>
                <a:ea typeface="Cabin"/>
              </a:rPr>
              <a:t> : Lorsque le bouton menu (</a:t>
            </a:r>
            <a:r>
              <a:rPr b="0" lang="en-US" sz="1850" strike="noStrike" u="none">
                <a:solidFill>
                  <a:srgbClr val="cad6de"/>
                </a:solidFill>
                <a:highlight>
                  <a:srgbClr val="054842"/>
                </a:highlight>
                <a:uFillTx/>
                <a:latin typeface="Consolas"/>
                <a:ea typeface="Consolas"/>
              </a:rPr>
              <a:t>.Menu</a:t>
            </a:r>
            <a:r>
              <a:rPr b="0" lang="en-US" sz="1850" strike="noStrike" u="none">
                <a:solidFill>
                  <a:srgbClr val="cad6de"/>
                </a:solidFill>
                <a:uFillTx/>
                <a:latin typeface="Cabin"/>
                <a:ea typeface="Cabin"/>
              </a:rPr>
              <a:t>) est cliqué, la classe </a:t>
            </a:r>
            <a:r>
              <a:rPr b="0" lang="en-US" sz="1850" strike="noStrike" u="none">
                <a:solidFill>
                  <a:srgbClr val="cad6de"/>
                </a:solidFill>
                <a:highlight>
                  <a:srgbClr val="054842"/>
                </a:highlight>
                <a:uFillTx/>
                <a:latin typeface="Consolas"/>
                <a:ea typeface="Consolas"/>
              </a:rPr>
              <a:t>active</a:t>
            </a:r>
            <a:r>
              <a:rPr b="0" lang="en-US" sz="1850" strike="noStrike" u="none">
                <a:solidFill>
                  <a:srgbClr val="cad6de"/>
                </a:solidFill>
                <a:uFillTx/>
                <a:latin typeface="Cabin"/>
                <a:ea typeface="Cabin"/>
              </a:rPr>
              <a:t> est ajoutée ou retirée de la barre de navigation (</a:t>
            </a:r>
            <a:r>
              <a:rPr b="0" lang="en-US" sz="1850" strike="noStrike" u="none">
                <a:solidFill>
                  <a:srgbClr val="cad6de"/>
                </a:solidFill>
                <a:highlight>
                  <a:srgbClr val="054842"/>
                </a:highlight>
                <a:uFillTx/>
                <a:latin typeface="Consolas"/>
                <a:ea typeface="Consolas"/>
              </a:rPr>
              <a:t>.Header</a:t>
            </a:r>
            <a:r>
              <a:rPr b="0" lang="en-US" sz="1850" strike="noStrike" u="none">
                <a:solidFill>
                  <a:srgbClr val="cad6de"/>
                </a:solidFill>
                <a:uFillTx/>
                <a:latin typeface="Cabin"/>
                <a:ea typeface="Cabin"/>
              </a:rPr>
              <a:t>), affichant ou cachant le menu.</a:t>
            </a:r>
            <a:endParaRPr b="0" lang="fr-FR" sz="1850" strike="noStrike" u="none">
              <a:solidFill>
                <a:srgbClr val="000000"/>
              </a:solidFill>
              <a:uFillTx/>
              <a:latin typeface="Arial"/>
            </a:endParaRPr>
          </a:p>
        </p:txBody>
      </p:sp>
      <p:sp>
        <p:nvSpPr>
          <p:cNvPr id="292" name="Text 3"/>
          <p:cNvSpPr/>
          <p:nvPr/>
        </p:nvSpPr>
        <p:spPr>
          <a:xfrm>
            <a:off x="1220760" y="4611240"/>
            <a:ext cx="5256360" cy="116388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1" lang="en-US" sz="1850" strike="noStrike" u="none">
                <a:solidFill>
                  <a:srgbClr val="cad6de"/>
                </a:solidFill>
                <a:uFillTx/>
                <a:latin typeface="Cabin"/>
                <a:ea typeface="Cabin"/>
              </a:rPr>
              <a:t>Cartes</a:t>
            </a:r>
            <a:r>
              <a:rPr b="0" lang="en-US" sz="1850" strike="noStrike" u="none">
                <a:solidFill>
                  <a:srgbClr val="cad6de"/>
                </a:solidFill>
                <a:uFillTx/>
                <a:latin typeface="Cabin"/>
                <a:ea typeface="Cabin"/>
              </a:rPr>
              <a:t> : Chaque carte (</a:t>
            </a:r>
            <a:r>
              <a:rPr b="0" lang="en-US" sz="1850" strike="noStrike" u="none">
                <a:solidFill>
                  <a:srgbClr val="cad6de"/>
                </a:solidFill>
                <a:highlight>
                  <a:srgbClr val="054842"/>
                </a:highlight>
                <a:uFillTx/>
                <a:latin typeface="Consolas"/>
                <a:ea typeface="Consolas"/>
              </a:rPr>
              <a:t>.card</a:t>
            </a:r>
            <a:r>
              <a:rPr b="0" lang="en-US" sz="1850" strike="noStrike" u="none">
                <a:solidFill>
                  <a:srgbClr val="cad6de"/>
                </a:solidFill>
                <a:uFillTx/>
                <a:latin typeface="Cabin"/>
                <a:ea typeface="Cabin"/>
              </a:rPr>
              <a:t>) réagit au toucher. Lorsqu'une carte est touchée, elle reçoit la classe </a:t>
            </a:r>
            <a:r>
              <a:rPr b="0" lang="en-US" sz="1850" strike="noStrike" u="none">
                <a:solidFill>
                  <a:srgbClr val="cad6de"/>
                </a:solidFill>
                <a:highlight>
                  <a:srgbClr val="054842"/>
                </a:highlight>
                <a:uFillTx/>
                <a:latin typeface="Consolas"/>
                <a:ea typeface="Consolas"/>
              </a:rPr>
              <a:t>active</a:t>
            </a:r>
            <a:r>
              <a:rPr b="0" lang="en-US" sz="1850" strike="noStrike" u="none">
                <a:solidFill>
                  <a:srgbClr val="cad6de"/>
                </a:solidFill>
                <a:uFillTx/>
                <a:latin typeface="Cabin"/>
                <a:ea typeface="Cabin"/>
              </a:rPr>
              <a:t>, et toutes les autres cartes la perdent.</a:t>
            </a:r>
            <a:endParaRPr b="0" lang="fr-FR" sz="1850" strike="noStrike" u="none">
              <a:solidFill>
                <a:srgbClr val="000000"/>
              </a:solidFill>
              <a:uFillTx/>
              <a:latin typeface="Arial"/>
            </a:endParaRPr>
          </a:p>
        </p:txBody>
      </p:sp>
      <p:sp>
        <p:nvSpPr>
          <p:cNvPr id="293" name="Text 4"/>
          <p:cNvSpPr/>
          <p:nvPr/>
        </p:nvSpPr>
        <p:spPr>
          <a:xfrm>
            <a:off x="1220760" y="5859360"/>
            <a:ext cx="5256360" cy="115632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1" lang="en-US" sz="1850" strike="noStrike" u="none">
                <a:solidFill>
                  <a:srgbClr val="cad6de"/>
                </a:solidFill>
                <a:uFillTx/>
                <a:latin typeface="Cabin"/>
                <a:ea typeface="Cabin"/>
              </a:rPr>
              <a:t>Toucher en Dehors</a:t>
            </a:r>
            <a:r>
              <a:rPr b="0" lang="en-US" sz="1850" strike="noStrike" u="none">
                <a:solidFill>
                  <a:srgbClr val="cad6de"/>
                </a:solidFill>
                <a:uFillTx/>
                <a:latin typeface="Cabin"/>
                <a:ea typeface="Cabin"/>
              </a:rPr>
              <a:t> : Si l'utilisateur touche en dehors d'une carte, toutes les cartes perdent la classe </a:t>
            </a:r>
            <a:r>
              <a:rPr b="0" lang="en-US" sz="1850" strike="noStrike" u="none">
                <a:solidFill>
                  <a:srgbClr val="cad6de"/>
                </a:solidFill>
                <a:highlight>
                  <a:srgbClr val="054842"/>
                </a:highlight>
                <a:uFillTx/>
                <a:latin typeface="Consolas"/>
                <a:ea typeface="Consolas"/>
              </a:rPr>
              <a:t>active</a:t>
            </a:r>
            <a:r>
              <a:rPr b="0" lang="en-US" sz="1850" strike="noStrike" u="none">
                <a:solidFill>
                  <a:srgbClr val="cad6de"/>
                </a:solidFill>
                <a:uFillTx/>
                <a:latin typeface="Cabin"/>
                <a:ea typeface="Cabin"/>
              </a:rPr>
              <a:t>.</a:t>
            </a:r>
            <a:endParaRPr b="0" lang="fr-FR" sz="18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4" name="Image 0" descr="preencoded.png"/>
          <p:cNvPicPr/>
          <p:nvPr/>
        </p:nvPicPr>
        <p:blipFill>
          <a:blip r:embed="rId1"/>
          <a:stretch/>
        </p:blipFill>
        <p:spPr>
          <a:xfrm>
            <a:off x="7315200" y="0"/>
            <a:ext cx="7314840" cy="8229240"/>
          </a:xfrm>
          <a:prstGeom prst="rect">
            <a:avLst/>
          </a:prstGeom>
          <a:ln w="0">
            <a:noFill/>
          </a:ln>
        </p:spPr>
      </p:pic>
      <p:pic>
        <p:nvPicPr>
          <p:cNvPr id="295" name="Image 1" descr="preencoded.png"/>
          <p:cNvPicPr/>
          <p:nvPr/>
        </p:nvPicPr>
        <p:blipFill>
          <a:blip r:embed="rId2"/>
          <a:stretch/>
        </p:blipFill>
        <p:spPr>
          <a:xfrm>
            <a:off x="7614360" y="1054800"/>
            <a:ext cx="6716160" cy="6119640"/>
          </a:xfrm>
          <a:prstGeom prst="rect">
            <a:avLst/>
          </a:prstGeom>
          <a:ln w="0">
            <a:noFill/>
          </a:ln>
        </p:spPr>
      </p:pic>
      <p:sp>
        <p:nvSpPr>
          <p:cNvPr id="296" name="Text 0"/>
          <p:cNvSpPr/>
          <p:nvPr/>
        </p:nvSpPr>
        <p:spPr>
          <a:xfrm>
            <a:off x="837720" y="1046160"/>
            <a:ext cx="5639400" cy="382680"/>
          </a:xfrm>
          <a:prstGeom prst="rect">
            <a:avLst/>
          </a:prstGeom>
          <a:noFill/>
          <a:ln w="0">
            <a:noFill/>
          </a:ln>
        </p:spPr>
        <p:style>
          <a:lnRef idx="0"/>
          <a:fillRef idx="0"/>
          <a:effectRef idx="0"/>
          <a:fontRef idx="minor"/>
        </p:style>
        <p:txBody>
          <a:bodyPr wrap="none" lIns="0" rIns="0" tIns="0" bIns="0" anchor="t">
            <a:noAutofit/>
          </a:bodyPr>
          <a:p>
            <a:pPr algn="ctr">
              <a:lnSpc>
                <a:spcPts val="2999"/>
              </a:lnSpc>
              <a:tabLst>
                <a:tab algn="l" pos="0"/>
              </a:tabLst>
            </a:pPr>
            <a:r>
              <a:rPr b="1" lang="en-US" sz="1850" strike="noStrike" u="none">
                <a:solidFill>
                  <a:srgbClr val="cad6de"/>
                </a:solidFill>
                <a:uFillTx/>
                <a:latin typeface="Cabin"/>
                <a:ea typeface="Cabin"/>
              </a:rPr>
              <a:t>Gestion des Interactions et AJAX</a:t>
            </a:r>
            <a:endParaRPr b="0" lang="fr-FR" sz="1850" strike="noStrike" u="none">
              <a:solidFill>
                <a:srgbClr val="000000"/>
              </a:solidFill>
              <a:uFillTx/>
              <a:latin typeface="Arial"/>
            </a:endParaRPr>
          </a:p>
        </p:txBody>
      </p:sp>
      <p:sp>
        <p:nvSpPr>
          <p:cNvPr id="297" name="Text 1"/>
          <p:cNvSpPr/>
          <p:nvPr/>
        </p:nvSpPr>
        <p:spPr>
          <a:xfrm>
            <a:off x="1144080" y="1644840"/>
            <a:ext cx="5333040" cy="61200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Chargement de la Page</a:t>
            </a:r>
            <a:r>
              <a:rPr b="0" lang="en-US" sz="1500" strike="noStrike" u="none">
                <a:solidFill>
                  <a:srgbClr val="cad6de"/>
                </a:solidFill>
                <a:uFillTx/>
                <a:latin typeface="Cabin"/>
                <a:ea typeface="Cabin"/>
              </a:rPr>
              <a:t> : Le script s'exécute une fois la page entièrement chargée.</a:t>
            </a:r>
            <a:endParaRPr b="0" lang="fr-FR" sz="1500" strike="noStrike" u="none">
              <a:solidFill>
                <a:srgbClr val="000000"/>
              </a:solidFill>
              <a:uFillTx/>
              <a:latin typeface="Arial"/>
            </a:endParaRPr>
          </a:p>
        </p:txBody>
      </p:sp>
      <p:sp>
        <p:nvSpPr>
          <p:cNvPr id="298" name="Text 2"/>
          <p:cNvSpPr/>
          <p:nvPr/>
        </p:nvSpPr>
        <p:spPr>
          <a:xfrm>
            <a:off x="1144080" y="2340720"/>
            <a:ext cx="5333040" cy="93348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Menu</a:t>
            </a:r>
            <a:r>
              <a:rPr b="0" lang="en-US" sz="1500" strike="noStrike" u="none">
                <a:solidFill>
                  <a:srgbClr val="cad6de"/>
                </a:solidFill>
                <a:uFillTx/>
                <a:latin typeface="Cabin"/>
                <a:ea typeface="Cabin"/>
              </a:rPr>
              <a:t> : Le bouton menu (</a:t>
            </a:r>
            <a:r>
              <a:rPr b="0" lang="en-US" sz="1500" strike="noStrike" u="none">
                <a:solidFill>
                  <a:srgbClr val="cad6de"/>
                </a:solidFill>
                <a:highlight>
                  <a:srgbClr val="054842"/>
                </a:highlight>
                <a:uFillTx/>
                <a:latin typeface="Consolas"/>
                <a:ea typeface="Consolas"/>
              </a:rPr>
              <a:t>.Menu</a:t>
            </a:r>
            <a:r>
              <a:rPr b="0" lang="en-US" sz="1500" strike="noStrike" u="none">
                <a:solidFill>
                  <a:srgbClr val="cad6de"/>
                </a:solidFill>
                <a:uFillTx/>
                <a:latin typeface="Cabin"/>
                <a:ea typeface="Cabin"/>
              </a:rPr>
              <a:t>) contrôle l'affichage du menu de navigation (</a:t>
            </a:r>
            <a:r>
              <a:rPr b="0" lang="en-US" sz="1500" strike="noStrike" u="none">
                <a:solidFill>
                  <a:srgbClr val="cad6de"/>
                </a:solidFill>
                <a:highlight>
                  <a:srgbClr val="054842"/>
                </a:highlight>
                <a:uFillTx/>
                <a:latin typeface="Consolas"/>
                <a:ea typeface="Consolas"/>
              </a:rPr>
              <a:t>.Header</a:t>
            </a:r>
            <a:r>
              <a:rPr b="0" lang="en-US" sz="1500" strike="noStrike" u="none">
                <a:solidFill>
                  <a:srgbClr val="cad6de"/>
                </a:solidFill>
                <a:uFillTx/>
                <a:latin typeface="Cabin"/>
                <a:ea typeface="Cabin"/>
              </a:rPr>
              <a:t>) en ajoutant ou retirant la classe </a:t>
            </a:r>
            <a:r>
              <a:rPr b="0" lang="en-US" sz="1500" strike="noStrike" u="none">
                <a:solidFill>
                  <a:srgbClr val="cad6de"/>
                </a:solidFill>
                <a:highlight>
                  <a:srgbClr val="054842"/>
                </a:highlight>
                <a:uFillTx/>
                <a:latin typeface="Consolas"/>
                <a:ea typeface="Consolas"/>
              </a:rPr>
              <a:t>active</a:t>
            </a:r>
            <a:r>
              <a:rPr b="0" lang="en-US" sz="1500" strike="noStrike" u="none">
                <a:solidFill>
                  <a:srgbClr val="cad6de"/>
                </a:solidFill>
                <a:uFillTx/>
                <a:latin typeface="Cabin"/>
                <a:ea typeface="Cabin"/>
              </a:rPr>
              <a:t> lorsqu'il est cliqué.</a:t>
            </a:r>
            <a:endParaRPr b="0" lang="fr-FR" sz="1500" strike="noStrike" u="none">
              <a:solidFill>
                <a:srgbClr val="000000"/>
              </a:solidFill>
              <a:uFillTx/>
              <a:latin typeface="Arial"/>
            </a:endParaRPr>
          </a:p>
        </p:txBody>
      </p:sp>
      <p:sp>
        <p:nvSpPr>
          <p:cNvPr id="299" name="Text 3"/>
          <p:cNvSpPr/>
          <p:nvPr/>
        </p:nvSpPr>
        <p:spPr>
          <a:xfrm>
            <a:off x="1144080" y="3358440"/>
            <a:ext cx="5333040" cy="61956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Fonction </a:t>
            </a:r>
            <a:r>
              <a:rPr b="0" lang="en-US" sz="1500" strike="noStrike" u="none">
                <a:solidFill>
                  <a:srgbClr val="cad6de"/>
                </a:solidFill>
                <a:highlight>
                  <a:srgbClr val="054842"/>
                </a:highlight>
                <a:uFillTx/>
                <a:latin typeface="Consolas"/>
                <a:ea typeface="Consolas"/>
              </a:rPr>
              <a:t>toggleListe</a:t>
            </a:r>
            <a:r>
              <a:rPr b="0" lang="en-US" sz="1500" strike="noStrike" u="none">
                <a:solidFill>
                  <a:srgbClr val="cad6de"/>
                </a:solidFill>
                <a:uFillTx/>
                <a:latin typeface="Cabin"/>
                <a:ea typeface="Cabin"/>
              </a:rPr>
              <a:t> : Cette fonction gère l'affichage des listes associées aux boutons :</a:t>
            </a:r>
            <a:endParaRPr b="0" lang="fr-FR" sz="1500" strike="noStrike" u="none">
              <a:solidFill>
                <a:srgbClr val="000000"/>
              </a:solidFill>
              <a:uFillTx/>
              <a:latin typeface="Arial"/>
            </a:endParaRPr>
          </a:p>
        </p:txBody>
      </p:sp>
      <p:sp>
        <p:nvSpPr>
          <p:cNvPr id="300" name="Text 4"/>
          <p:cNvSpPr/>
          <p:nvPr/>
        </p:nvSpPr>
        <p:spPr>
          <a:xfrm>
            <a:off x="1450440" y="4062240"/>
            <a:ext cx="5026680" cy="918360"/>
          </a:xfrm>
          <a:prstGeom prst="rect">
            <a:avLst/>
          </a:prstGeom>
          <a:noFill/>
          <a:ln w="0">
            <a:noFill/>
          </a:ln>
        </p:spPr>
        <p:style>
          <a:lnRef idx="0"/>
          <a:fillRef idx="0"/>
          <a:effectRef idx="0"/>
          <a:fontRef idx="minor"/>
        </p:style>
        <p:txBody>
          <a:bodyPr lIns="0" rIns="0" tIns="0" bIns="0" anchor="t">
            <a:noAutofit/>
          </a:bodyPr>
          <a:p>
            <a:pPr lvl="1" marL="685800" indent="-343080">
              <a:lnSpc>
                <a:spcPts val="2401"/>
              </a:lnSpc>
              <a:buClr>
                <a:srgbClr val="cad6de"/>
              </a:buClr>
              <a:buFont typeface="Symbol" charset="2"/>
              <a:buChar char=""/>
            </a:pPr>
            <a:r>
              <a:rPr b="0" lang="en-US" sz="1500" strike="noStrike" u="none">
                <a:solidFill>
                  <a:srgbClr val="cad6de"/>
                </a:solidFill>
                <a:uFillTx/>
                <a:latin typeface="Cabin"/>
                <a:ea typeface="Cabin"/>
              </a:rPr>
              <a:t>Lorsqu'un bouton est cliqué, il empêche le comportement par défaut, vérifie si la liste est visible, et si ce n'est pas le cas, soumet le formulaire via AJAX.</a:t>
            </a:r>
            <a:endParaRPr b="0" lang="fr-FR" sz="1500" strike="noStrike" u="none">
              <a:solidFill>
                <a:srgbClr val="000000"/>
              </a:solidFill>
              <a:uFillTx/>
              <a:latin typeface="Arial"/>
            </a:endParaRPr>
          </a:p>
        </p:txBody>
      </p:sp>
      <p:sp>
        <p:nvSpPr>
          <p:cNvPr id="301" name="Text 5"/>
          <p:cNvSpPr/>
          <p:nvPr/>
        </p:nvSpPr>
        <p:spPr>
          <a:xfrm>
            <a:off x="1450440" y="5064840"/>
            <a:ext cx="5026680" cy="92592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500" strike="noStrike" u="none">
                <a:solidFill>
                  <a:srgbClr val="cad6de"/>
                </a:solidFill>
                <a:uFillTx/>
                <a:latin typeface="Cabin"/>
                <a:ea typeface="Cabin"/>
              </a:rPr>
              <a:t>Utilise </a:t>
            </a:r>
            <a:r>
              <a:rPr b="0" lang="en-US" sz="1500" strike="noStrike" u="none">
                <a:solidFill>
                  <a:srgbClr val="cad6de"/>
                </a:solidFill>
                <a:highlight>
                  <a:srgbClr val="054842"/>
                </a:highlight>
                <a:uFillTx/>
                <a:latin typeface="Consolas"/>
                <a:ea typeface="Consolas"/>
              </a:rPr>
              <a:t>fetch</a:t>
            </a:r>
            <a:r>
              <a:rPr b="0" lang="en-US" sz="1500" strike="noStrike" u="none">
                <a:solidFill>
                  <a:srgbClr val="cad6de"/>
                </a:solidFill>
                <a:uFillTx/>
                <a:latin typeface="Cabin"/>
                <a:ea typeface="Cabin"/>
              </a:rPr>
              <a:t> pour envoyer les données du formulaire en arrière-plan, puis affiche un message de succès ou d'erreur selon la réponse du serveur.</a:t>
            </a:r>
            <a:endParaRPr b="0" lang="fr-FR" sz="1500" strike="noStrike" u="none">
              <a:solidFill>
                <a:srgbClr val="000000"/>
              </a:solidFill>
              <a:uFillTx/>
              <a:latin typeface="Arial"/>
            </a:endParaRPr>
          </a:p>
        </p:txBody>
      </p:sp>
      <p:sp>
        <p:nvSpPr>
          <p:cNvPr id="302" name="Text 6"/>
          <p:cNvSpPr/>
          <p:nvPr/>
        </p:nvSpPr>
        <p:spPr>
          <a:xfrm>
            <a:off x="1450440" y="6074640"/>
            <a:ext cx="5026680" cy="306000"/>
          </a:xfrm>
          <a:prstGeom prst="rect">
            <a:avLst/>
          </a:prstGeom>
          <a:noFill/>
          <a:ln w="0">
            <a:noFill/>
          </a:ln>
        </p:spPr>
        <p:style>
          <a:lnRef idx="0"/>
          <a:fillRef idx="0"/>
          <a:effectRef idx="0"/>
          <a:fontRef idx="minor"/>
        </p:style>
        <p:txBody>
          <a:bodyPr wrap="none" lIns="0" rIns="0" tIns="0" bIns="0" anchor="t">
            <a:noAutofit/>
          </a:bodyPr>
          <a:p>
            <a:pPr lvl="1" marL="685800" indent="-343080">
              <a:lnSpc>
                <a:spcPts val="2401"/>
              </a:lnSpc>
              <a:buClr>
                <a:srgbClr val="cad6de"/>
              </a:buClr>
              <a:buFont typeface="Symbol" charset="2"/>
              <a:buChar char=""/>
            </a:pPr>
            <a:r>
              <a:rPr b="0" lang="en-US" sz="1500" strike="noStrike" u="none">
                <a:solidFill>
                  <a:srgbClr val="cad6de"/>
                </a:solidFill>
                <a:uFillTx/>
                <a:latin typeface="Cabin"/>
                <a:ea typeface="Cabin"/>
              </a:rPr>
              <a:t>Enfin, elle bascule la visibilité de la liste associée.</a:t>
            </a:r>
            <a:endParaRPr b="0" lang="fr-FR" sz="1500" strike="noStrike" u="none">
              <a:solidFill>
                <a:srgbClr val="000000"/>
              </a:solidFill>
              <a:uFillTx/>
              <a:latin typeface="Arial"/>
            </a:endParaRPr>
          </a:p>
        </p:txBody>
      </p:sp>
      <p:sp>
        <p:nvSpPr>
          <p:cNvPr id="303" name="Text 7"/>
          <p:cNvSpPr/>
          <p:nvPr/>
        </p:nvSpPr>
        <p:spPr>
          <a:xfrm>
            <a:off x="1144080" y="6464520"/>
            <a:ext cx="5333040" cy="93348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Initialisation</a:t>
            </a:r>
            <a:r>
              <a:rPr b="0" lang="en-US" sz="1500" strike="noStrike" u="none">
                <a:solidFill>
                  <a:srgbClr val="cad6de"/>
                </a:solidFill>
                <a:uFillTx/>
                <a:latin typeface="Cabin"/>
                <a:ea typeface="Cabin"/>
              </a:rPr>
              <a:t> : Les boutons (</a:t>
            </a:r>
            <a:r>
              <a:rPr b="0" lang="en-US" sz="1500" strike="noStrike" u="none">
                <a:solidFill>
                  <a:srgbClr val="cad6de"/>
                </a:solidFill>
                <a:highlight>
                  <a:srgbClr val="054842"/>
                </a:highlight>
                <a:uFillTx/>
                <a:latin typeface="Consolas"/>
                <a:ea typeface="Consolas"/>
              </a:rPr>
              <a:t>.foret</a:t>
            </a:r>
            <a:r>
              <a:rPr b="0" lang="en-US" sz="1500" strike="noStrike" u="none">
                <a:solidFill>
                  <a:srgbClr val="cad6de"/>
                </a:solidFill>
                <a:uFillTx/>
                <a:latin typeface="Cabin"/>
                <a:ea typeface="Cabin"/>
              </a:rPr>
              <a:t>, </a:t>
            </a:r>
            <a:r>
              <a:rPr b="0" lang="en-US" sz="1500" strike="noStrike" u="none">
                <a:solidFill>
                  <a:srgbClr val="cad6de"/>
                </a:solidFill>
                <a:highlight>
                  <a:srgbClr val="054842"/>
                </a:highlight>
                <a:uFillTx/>
                <a:latin typeface="Consolas"/>
                <a:ea typeface="Consolas"/>
              </a:rPr>
              <a:t>.savane</a:t>
            </a:r>
            <a:r>
              <a:rPr b="0" lang="en-US" sz="1500" strike="noStrike" u="none">
                <a:solidFill>
                  <a:srgbClr val="cad6de"/>
                </a:solidFill>
                <a:uFillTx/>
                <a:latin typeface="Cabin"/>
                <a:ea typeface="Cabin"/>
              </a:rPr>
              <a:t>, </a:t>
            </a:r>
            <a:r>
              <a:rPr b="0" lang="en-US" sz="1500" strike="noStrike" u="none">
                <a:solidFill>
                  <a:srgbClr val="cad6de"/>
                </a:solidFill>
                <a:highlight>
                  <a:srgbClr val="054842"/>
                </a:highlight>
                <a:uFillTx/>
                <a:latin typeface="Consolas"/>
                <a:ea typeface="Consolas"/>
              </a:rPr>
              <a:t>.foret-montagneuse</a:t>
            </a:r>
            <a:r>
              <a:rPr b="0" lang="en-US" sz="1500" strike="noStrike" u="none">
                <a:solidFill>
                  <a:srgbClr val="cad6de"/>
                </a:solidFill>
                <a:uFillTx/>
                <a:latin typeface="Cabin"/>
                <a:ea typeface="Cabin"/>
              </a:rPr>
              <a:t>, </a:t>
            </a:r>
            <a:r>
              <a:rPr b="0" lang="en-US" sz="1500" strike="noStrike" u="none">
                <a:solidFill>
                  <a:srgbClr val="cad6de"/>
                </a:solidFill>
                <a:highlight>
                  <a:srgbClr val="054842"/>
                </a:highlight>
                <a:uFillTx/>
                <a:latin typeface="Consolas"/>
                <a:ea typeface="Consolas"/>
              </a:rPr>
              <a:t>.antarctique</a:t>
            </a:r>
            <a:r>
              <a:rPr b="0" lang="en-US" sz="1500" strike="noStrike" u="none">
                <a:solidFill>
                  <a:srgbClr val="cad6de"/>
                </a:solidFill>
                <a:uFillTx/>
                <a:latin typeface="Cabin"/>
                <a:ea typeface="Cabin"/>
              </a:rPr>
              <a:t>) sont reliés à leurs listes correspondantes pour activer cette fonctionnalité</a:t>
            </a:r>
            <a:endParaRPr b="0" lang="fr-FR" sz="15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4" name="Image 0" descr="preencoded.png"/>
          <p:cNvPicPr/>
          <p:nvPr/>
        </p:nvPicPr>
        <p:blipFill>
          <a:blip r:embed="rId1"/>
          <a:stretch/>
        </p:blipFill>
        <p:spPr>
          <a:xfrm>
            <a:off x="0" y="0"/>
            <a:ext cx="14630040" cy="2991960"/>
          </a:xfrm>
          <a:prstGeom prst="rect">
            <a:avLst/>
          </a:prstGeom>
          <a:ln w="0">
            <a:noFill/>
          </a:ln>
        </p:spPr>
      </p:pic>
      <p:pic>
        <p:nvPicPr>
          <p:cNvPr id="305" name="Image 1" descr="preencoded.png"/>
          <p:cNvPicPr/>
          <p:nvPr/>
        </p:nvPicPr>
        <p:blipFill>
          <a:blip r:embed="rId2"/>
          <a:stretch/>
        </p:blipFill>
        <p:spPr>
          <a:xfrm>
            <a:off x="5764680" y="714960"/>
            <a:ext cx="3101040" cy="1561680"/>
          </a:xfrm>
          <a:prstGeom prst="rect">
            <a:avLst/>
          </a:prstGeom>
          <a:ln w="0">
            <a:noFill/>
          </a:ln>
        </p:spPr>
      </p:pic>
      <p:sp>
        <p:nvSpPr>
          <p:cNvPr id="306" name="Text 0"/>
          <p:cNvSpPr/>
          <p:nvPr/>
        </p:nvSpPr>
        <p:spPr>
          <a:xfrm>
            <a:off x="4071600" y="3848760"/>
            <a:ext cx="6486840" cy="351720"/>
          </a:xfrm>
          <a:prstGeom prst="rect">
            <a:avLst/>
          </a:prstGeom>
          <a:noFill/>
          <a:ln w="0">
            <a:noFill/>
          </a:ln>
        </p:spPr>
        <p:style>
          <a:lnRef idx="0"/>
          <a:fillRef idx="0"/>
          <a:effectRef idx="0"/>
          <a:fontRef idx="minor"/>
        </p:style>
        <p:txBody>
          <a:bodyPr wrap="none" lIns="0" rIns="0" tIns="0" bIns="0" anchor="t">
            <a:noAutofit/>
          </a:bodyPr>
          <a:p>
            <a:pPr algn="ctr">
              <a:lnSpc>
                <a:spcPts val="2750"/>
              </a:lnSpc>
              <a:tabLst>
                <a:tab algn="l" pos="0"/>
              </a:tabLst>
            </a:pPr>
            <a:r>
              <a:rPr b="1" lang="en-US" sz="2200" strike="noStrike" u="none">
                <a:solidFill>
                  <a:srgbClr val="ffffff"/>
                </a:solidFill>
                <a:uFillTx/>
                <a:latin typeface="Unbounded"/>
                <a:ea typeface="Unbounded"/>
              </a:rPr>
              <a:t>Configuration de la Base de Données</a:t>
            </a:r>
            <a:endParaRPr b="0" lang="fr-FR" sz="2200" strike="noStrike" u="none">
              <a:solidFill>
                <a:srgbClr val="000000"/>
              </a:solidFill>
              <a:uFillTx/>
              <a:latin typeface="Arial"/>
            </a:endParaRPr>
          </a:p>
        </p:txBody>
      </p:sp>
      <p:sp>
        <p:nvSpPr>
          <p:cNvPr id="307" name="Text 1"/>
          <p:cNvSpPr/>
          <p:nvPr/>
        </p:nvSpPr>
        <p:spPr>
          <a:xfrm>
            <a:off x="1220760" y="4440240"/>
            <a:ext cx="1257156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Définition des Constantes</a:t>
            </a:r>
            <a:r>
              <a:rPr b="0" lang="en-US" sz="1850" strike="noStrike" u="none">
                <a:solidFill>
                  <a:srgbClr val="cad6de"/>
                </a:solidFill>
                <a:uFillTx/>
                <a:latin typeface="Cabin"/>
                <a:ea typeface="Cabin"/>
              </a:rPr>
              <a:t> :</a:t>
            </a:r>
            <a:endParaRPr b="0" lang="fr-FR" sz="1850" strike="noStrike" u="none">
              <a:solidFill>
                <a:srgbClr val="000000"/>
              </a:solidFill>
              <a:uFillTx/>
              <a:latin typeface="Arial"/>
            </a:endParaRPr>
          </a:p>
        </p:txBody>
      </p:sp>
      <p:sp>
        <p:nvSpPr>
          <p:cNvPr id="308" name="Text 2"/>
          <p:cNvSpPr/>
          <p:nvPr/>
        </p:nvSpPr>
        <p:spPr>
          <a:xfrm>
            <a:off x="1603800" y="4906800"/>
            <a:ext cx="12188520" cy="39024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0" lang="en-US" sz="1850" strike="noStrike" u="none">
                <a:solidFill>
                  <a:srgbClr val="cad6de"/>
                </a:solidFill>
                <a:highlight>
                  <a:srgbClr val="054842"/>
                </a:highlight>
                <a:uFillTx/>
                <a:latin typeface="Consolas"/>
                <a:ea typeface="Consolas"/>
              </a:rPr>
              <a:t>DB_HOST</a:t>
            </a:r>
            <a:r>
              <a:rPr b="0" lang="en-US" sz="1850" strike="noStrike" u="none">
                <a:solidFill>
                  <a:srgbClr val="cad6de"/>
                </a:solidFill>
                <a:uFillTx/>
                <a:latin typeface="Cabin"/>
                <a:ea typeface="Cabin"/>
              </a:rPr>
              <a:t> : Spécifie l'hôte de la base de données (ici </a:t>
            </a:r>
            <a:r>
              <a:rPr b="0" lang="en-US" sz="1850" strike="noStrike" u="none">
                <a:solidFill>
                  <a:srgbClr val="cad6de"/>
                </a:solidFill>
                <a:highlight>
                  <a:srgbClr val="054842"/>
                </a:highlight>
                <a:uFillTx/>
                <a:latin typeface="Consolas"/>
                <a:ea typeface="Consolas"/>
              </a:rPr>
              <a:t>localhost</a:t>
            </a:r>
            <a:r>
              <a:rPr b="0" lang="en-US" sz="1850" strike="noStrike" u="none">
                <a:solidFill>
                  <a:srgbClr val="cad6de"/>
                </a:solidFill>
                <a:uFillTx/>
                <a:latin typeface="Cabin"/>
                <a:ea typeface="Cabin"/>
              </a:rPr>
              <a:t>).</a:t>
            </a:r>
            <a:endParaRPr b="0" lang="fr-FR" sz="1850" strike="noStrike" u="none">
              <a:solidFill>
                <a:srgbClr val="000000"/>
              </a:solidFill>
              <a:uFillTx/>
              <a:latin typeface="Arial"/>
            </a:endParaRPr>
          </a:p>
        </p:txBody>
      </p:sp>
      <p:sp>
        <p:nvSpPr>
          <p:cNvPr id="309" name="Text 3"/>
          <p:cNvSpPr/>
          <p:nvPr/>
        </p:nvSpPr>
        <p:spPr>
          <a:xfrm>
            <a:off x="1603800" y="5381280"/>
            <a:ext cx="12188520" cy="39024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0" lang="en-US" sz="1850" strike="noStrike" u="none">
                <a:solidFill>
                  <a:srgbClr val="cad6de"/>
                </a:solidFill>
                <a:highlight>
                  <a:srgbClr val="054842"/>
                </a:highlight>
                <a:uFillTx/>
                <a:latin typeface="Consolas"/>
                <a:ea typeface="Consolas"/>
              </a:rPr>
              <a:t>DB_NAME</a:t>
            </a:r>
            <a:r>
              <a:rPr b="0" lang="en-US" sz="1850" strike="noStrike" u="none">
                <a:solidFill>
                  <a:srgbClr val="cad6de"/>
                </a:solidFill>
                <a:uFillTx/>
                <a:latin typeface="Cabin"/>
                <a:ea typeface="Cabin"/>
              </a:rPr>
              <a:t> : Nom de la base de données à utiliser (</a:t>
            </a:r>
            <a:r>
              <a:rPr b="0" lang="en-US" sz="1850" strike="noStrike" u="none">
                <a:solidFill>
                  <a:srgbClr val="cad6de"/>
                </a:solidFill>
                <a:highlight>
                  <a:srgbClr val="054842"/>
                </a:highlight>
                <a:uFillTx/>
                <a:latin typeface="Consolas"/>
                <a:ea typeface="Consolas"/>
              </a:rPr>
              <a:t>arcadia1</a:t>
            </a:r>
            <a:r>
              <a:rPr b="0" lang="en-US" sz="1850" strike="noStrike" u="none">
                <a:solidFill>
                  <a:srgbClr val="cad6de"/>
                </a:solidFill>
                <a:uFillTx/>
                <a:latin typeface="Cabin"/>
                <a:ea typeface="Cabin"/>
              </a:rPr>
              <a:t> en local).</a:t>
            </a:r>
            <a:endParaRPr b="0" lang="fr-FR" sz="1850" strike="noStrike" u="none">
              <a:solidFill>
                <a:srgbClr val="000000"/>
              </a:solidFill>
              <a:uFillTx/>
              <a:latin typeface="Arial"/>
            </a:endParaRPr>
          </a:p>
        </p:txBody>
      </p:sp>
      <p:sp>
        <p:nvSpPr>
          <p:cNvPr id="310" name="Text 4"/>
          <p:cNvSpPr/>
          <p:nvPr/>
        </p:nvSpPr>
        <p:spPr>
          <a:xfrm>
            <a:off x="1603800" y="5855760"/>
            <a:ext cx="12188520" cy="39024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0" lang="en-US" sz="1850" strike="noStrike" u="none">
                <a:solidFill>
                  <a:srgbClr val="cad6de"/>
                </a:solidFill>
                <a:highlight>
                  <a:srgbClr val="054842"/>
                </a:highlight>
                <a:uFillTx/>
                <a:latin typeface="Consolas"/>
                <a:ea typeface="Consolas"/>
              </a:rPr>
              <a:t>DB_USER</a:t>
            </a:r>
            <a:r>
              <a:rPr b="0" lang="en-US" sz="1850" strike="noStrike" u="none">
                <a:solidFill>
                  <a:srgbClr val="cad6de"/>
                </a:solidFill>
                <a:uFillTx/>
                <a:latin typeface="Cabin"/>
                <a:ea typeface="Cabin"/>
              </a:rPr>
              <a:t> : Nom d'utilisateur pour se connecter à la base de données (</a:t>
            </a:r>
            <a:r>
              <a:rPr b="0" lang="en-US" sz="1850" strike="noStrike" u="none">
                <a:solidFill>
                  <a:srgbClr val="cad6de"/>
                </a:solidFill>
                <a:highlight>
                  <a:srgbClr val="054842"/>
                </a:highlight>
                <a:uFillTx/>
                <a:latin typeface="Consolas"/>
                <a:ea typeface="Consolas"/>
              </a:rPr>
              <a:t>root</a:t>
            </a:r>
            <a:r>
              <a:rPr b="0" lang="en-US" sz="1850" strike="noStrike" u="none">
                <a:solidFill>
                  <a:srgbClr val="cad6de"/>
                </a:solidFill>
                <a:uFillTx/>
                <a:latin typeface="Cabin"/>
                <a:ea typeface="Cabin"/>
              </a:rPr>
              <a:t> en local).</a:t>
            </a:r>
            <a:endParaRPr b="0" lang="fr-FR" sz="1850" strike="noStrike" u="none">
              <a:solidFill>
                <a:srgbClr val="000000"/>
              </a:solidFill>
              <a:uFillTx/>
              <a:latin typeface="Arial"/>
            </a:endParaRPr>
          </a:p>
        </p:txBody>
      </p:sp>
      <p:sp>
        <p:nvSpPr>
          <p:cNvPr id="311" name="Text 5"/>
          <p:cNvSpPr/>
          <p:nvPr/>
        </p:nvSpPr>
        <p:spPr>
          <a:xfrm>
            <a:off x="1603800" y="6329880"/>
            <a:ext cx="12188520" cy="39024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0" lang="en-US" sz="1850" strike="noStrike" u="none">
                <a:solidFill>
                  <a:srgbClr val="cad6de"/>
                </a:solidFill>
                <a:highlight>
                  <a:srgbClr val="054842"/>
                </a:highlight>
                <a:uFillTx/>
                <a:latin typeface="Consolas"/>
                <a:ea typeface="Consolas"/>
              </a:rPr>
              <a:t>DB_PASSWORD</a:t>
            </a:r>
            <a:r>
              <a:rPr b="0" lang="en-US" sz="1850" strike="noStrike" u="none">
                <a:solidFill>
                  <a:srgbClr val="cad6de"/>
                </a:solidFill>
                <a:uFillTx/>
                <a:latin typeface="Cabin"/>
                <a:ea typeface="Cabin"/>
              </a:rPr>
              <a:t> : Mot de passe associé à l'utilisateur (</a:t>
            </a:r>
            <a:r>
              <a:rPr b="0" lang="en-US" sz="1850" strike="noStrike" u="none">
                <a:solidFill>
                  <a:srgbClr val="cad6de"/>
                </a:solidFill>
                <a:highlight>
                  <a:srgbClr val="054842"/>
                </a:highlight>
                <a:uFillTx/>
                <a:latin typeface="Consolas"/>
                <a:ea typeface="Consolas"/>
              </a:rPr>
              <a:t>root</a:t>
            </a:r>
            <a:r>
              <a:rPr b="0" lang="en-US" sz="1850" strike="noStrike" u="none">
                <a:solidFill>
                  <a:srgbClr val="cad6de"/>
                </a:solidFill>
                <a:uFillTx/>
                <a:latin typeface="Cabin"/>
                <a:ea typeface="Cabin"/>
              </a:rPr>
              <a:t> en local).</a:t>
            </a:r>
            <a:endParaRPr b="0" lang="fr-FR" sz="1850" strike="noStrike" u="none">
              <a:solidFill>
                <a:srgbClr val="000000"/>
              </a:solidFill>
              <a:uFillTx/>
              <a:latin typeface="Arial"/>
            </a:endParaRPr>
          </a:p>
        </p:txBody>
      </p:sp>
      <p:sp>
        <p:nvSpPr>
          <p:cNvPr id="312" name="Text 6"/>
          <p:cNvSpPr/>
          <p:nvPr/>
        </p:nvSpPr>
        <p:spPr>
          <a:xfrm>
            <a:off x="837720" y="6989760"/>
            <a:ext cx="1295460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0" lang="en-US" sz="1850" strike="noStrike" u="none">
                <a:solidFill>
                  <a:srgbClr val="cad6de"/>
                </a:solidFill>
                <a:uFillTx/>
                <a:latin typeface="Cabin"/>
                <a:ea typeface="Cabin"/>
              </a:rPr>
              <a:t>Il faut ensuite modifier les paramètres en fonction de l'hébergeur pour la mise en production.</a:t>
            </a:r>
            <a:endParaRPr b="0" lang="fr-FR" sz="18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3" name="Image 0" descr="preencoded.png"/>
          <p:cNvPicPr/>
          <p:nvPr/>
        </p:nvPicPr>
        <p:blipFill>
          <a:blip r:embed="rId1"/>
          <a:stretch/>
        </p:blipFill>
        <p:spPr>
          <a:xfrm>
            <a:off x="7315200" y="0"/>
            <a:ext cx="7314840" cy="8229240"/>
          </a:xfrm>
          <a:prstGeom prst="rect">
            <a:avLst/>
          </a:prstGeom>
          <a:ln w="0">
            <a:noFill/>
          </a:ln>
        </p:spPr>
      </p:pic>
      <p:pic>
        <p:nvPicPr>
          <p:cNvPr id="314" name="Image 1" descr="preencoded.png"/>
          <p:cNvPicPr/>
          <p:nvPr/>
        </p:nvPicPr>
        <p:blipFill>
          <a:blip r:embed="rId2"/>
          <a:stretch/>
        </p:blipFill>
        <p:spPr>
          <a:xfrm>
            <a:off x="9208800" y="2735640"/>
            <a:ext cx="3527640" cy="2757960"/>
          </a:xfrm>
          <a:prstGeom prst="rect">
            <a:avLst/>
          </a:prstGeom>
          <a:ln w="0">
            <a:noFill/>
          </a:ln>
        </p:spPr>
      </p:pic>
      <p:sp>
        <p:nvSpPr>
          <p:cNvPr id="315" name="Text 0"/>
          <p:cNvSpPr/>
          <p:nvPr/>
        </p:nvSpPr>
        <p:spPr>
          <a:xfrm>
            <a:off x="837720" y="2396880"/>
            <a:ext cx="563940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Gestion des Sessions et Vérification d'Accès</a:t>
            </a:r>
            <a:endParaRPr b="0" lang="fr-FR" sz="1850" strike="noStrike" u="none">
              <a:solidFill>
                <a:srgbClr val="000000"/>
              </a:solidFill>
              <a:uFillTx/>
              <a:latin typeface="Arial"/>
            </a:endParaRPr>
          </a:p>
        </p:txBody>
      </p:sp>
      <p:sp>
        <p:nvSpPr>
          <p:cNvPr id="316" name="Text 1"/>
          <p:cNvSpPr/>
          <p:nvPr/>
        </p:nvSpPr>
        <p:spPr>
          <a:xfrm>
            <a:off x="1144080" y="2995200"/>
            <a:ext cx="5333040" cy="61956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Démarrage de la Session</a:t>
            </a:r>
            <a:r>
              <a:rPr b="0" lang="en-US" sz="1500" strike="noStrike" u="none">
                <a:solidFill>
                  <a:srgbClr val="cad6de"/>
                </a:solidFill>
                <a:uFillTx/>
                <a:latin typeface="Cabin"/>
                <a:ea typeface="Cabin"/>
              </a:rPr>
              <a:t> : </a:t>
            </a:r>
            <a:r>
              <a:rPr b="0" lang="en-US" sz="1500" strike="noStrike" u="none">
                <a:solidFill>
                  <a:srgbClr val="cad6de"/>
                </a:solidFill>
                <a:highlight>
                  <a:srgbClr val="054842"/>
                </a:highlight>
                <a:uFillTx/>
                <a:latin typeface="Consolas"/>
                <a:ea typeface="Consolas"/>
              </a:rPr>
              <a:t>session_start()</a:t>
            </a:r>
            <a:r>
              <a:rPr b="0" lang="en-US" sz="1500" strike="noStrike" u="none">
                <a:solidFill>
                  <a:srgbClr val="cad6de"/>
                </a:solidFill>
                <a:uFillTx/>
                <a:latin typeface="Cabin"/>
                <a:ea typeface="Cabin"/>
              </a:rPr>
              <a:t> initialise ou reprend une session PHP, permettant de gérer les variables de session.</a:t>
            </a:r>
            <a:endParaRPr b="0" lang="fr-FR" sz="1500" strike="noStrike" u="none">
              <a:solidFill>
                <a:srgbClr val="000000"/>
              </a:solidFill>
              <a:uFillTx/>
              <a:latin typeface="Arial"/>
            </a:endParaRPr>
          </a:p>
        </p:txBody>
      </p:sp>
      <p:sp>
        <p:nvSpPr>
          <p:cNvPr id="317" name="Text 2"/>
          <p:cNvSpPr/>
          <p:nvPr/>
        </p:nvSpPr>
        <p:spPr>
          <a:xfrm>
            <a:off x="1144080" y="3699000"/>
            <a:ext cx="5333040" cy="92592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Inclusion des Fichiers</a:t>
            </a:r>
            <a:r>
              <a:rPr b="0" lang="en-US" sz="1500" strike="noStrike" u="none">
                <a:solidFill>
                  <a:srgbClr val="cad6de"/>
                </a:solidFill>
                <a:uFillTx/>
                <a:latin typeface="Cabin"/>
                <a:ea typeface="Cabin"/>
              </a:rPr>
              <a:t> : Les fichiers </a:t>
            </a:r>
            <a:r>
              <a:rPr b="0" lang="en-US" sz="1500" strike="noStrike" u="none">
                <a:solidFill>
                  <a:srgbClr val="cad6de"/>
                </a:solidFill>
                <a:highlight>
                  <a:srgbClr val="054842"/>
                </a:highlight>
                <a:uFillTx/>
                <a:latin typeface="Consolas"/>
                <a:ea typeface="Consolas"/>
              </a:rPr>
              <a:t>config.php</a:t>
            </a:r>
            <a:r>
              <a:rPr b="0" lang="en-US" sz="1500" strike="noStrike" u="none">
                <a:solidFill>
                  <a:srgbClr val="cad6de"/>
                </a:solidFill>
                <a:uFillTx/>
                <a:latin typeface="Cabin"/>
                <a:ea typeface="Cabin"/>
              </a:rPr>
              <a:t> et </a:t>
            </a:r>
            <a:r>
              <a:rPr b="0" lang="en-US" sz="1500" strike="noStrike" u="none">
                <a:solidFill>
                  <a:srgbClr val="cad6de"/>
                </a:solidFill>
                <a:highlight>
                  <a:srgbClr val="054842"/>
                </a:highlight>
                <a:uFillTx/>
                <a:latin typeface="Consolas"/>
                <a:ea typeface="Consolas"/>
              </a:rPr>
              <a:t>sql.php</a:t>
            </a:r>
            <a:r>
              <a:rPr b="0" lang="en-US" sz="1500" strike="noStrike" u="none">
                <a:solidFill>
                  <a:srgbClr val="cad6de"/>
                </a:solidFill>
                <a:uFillTx/>
                <a:latin typeface="Cabin"/>
                <a:ea typeface="Cabin"/>
              </a:rPr>
              <a:t> sont inclus pour accéder aux configurations et aux fonctions SQL nécessaires.</a:t>
            </a:r>
            <a:endParaRPr b="0" lang="fr-FR" sz="1500" strike="noStrike" u="none">
              <a:solidFill>
                <a:srgbClr val="000000"/>
              </a:solidFill>
              <a:uFillTx/>
              <a:latin typeface="Arial"/>
            </a:endParaRPr>
          </a:p>
        </p:txBody>
      </p:sp>
      <p:sp>
        <p:nvSpPr>
          <p:cNvPr id="318" name="Text 3"/>
          <p:cNvSpPr/>
          <p:nvPr/>
        </p:nvSpPr>
        <p:spPr>
          <a:xfrm>
            <a:off x="1144080" y="4709160"/>
            <a:ext cx="5333040" cy="31356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1" lang="en-US" sz="1500" strike="noStrike" u="none">
                <a:solidFill>
                  <a:srgbClr val="cad6de"/>
                </a:solidFill>
                <a:uFillTx/>
                <a:latin typeface="Cabin"/>
                <a:ea typeface="Cabin"/>
              </a:rPr>
              <a:t>Fonction </a:t>
            </a:r>
            <a:r>
              <a:rPr b="0" lang="en-US" sz="1500" strike="noStrike" u="none">
                <a:solidFill>
                  <a:srgbClr val="cad6de"/>
                </a:solidFill>
                <a:highlight>
                  <a:srgbClr val="054842"/>
                </a:highlight>
                <a:uFillTx/>
                <a:latin typeface="Consolas"/>
                <a:ea typeface="Consolas"/>
              </a:rPr>
              <a:t>checkAccess</a:t>
            </a:r>
            <a:r>
              <a:rPr b="0" lang="en-US" sz="1500" strike="noStrike" u="none">
                <a:solidFill>
                  <a:srgbClr val="cad6de"/>
                </a:solidFill>
                <a:uFillTx/>
                <a:latin typeface="Cabin"/>
                <a:ea typeface="Cabin"/>
              </a:rPr>
              <a:t> : Vérifie si un utilisateur est connecté :</a:t>
            </a:r>
            <a:endParaRPr b="0" lang="fr-FR" sz="1500" strike="noStrike" u="none">
              <a:solidFill>
                <a:srgbClr val="000000"/>
              </a:solidFill>
              <a:uFillTx/>
              <a:latin typeface="Arial"/>
            </a:endParaRPr>
          </a:p>
        </p:txBody>
      </p:sp>
      <p:sp>
        <p:nvSpPr>
          <p:cNvPr id="319" name="Text 4"/>
          <p:cNvSpPr/>
          <p:nvPr/>
        </p:nvSpPr>
        <p:spPr>
          <a:xfrm>
            <a:off x="1450440" y="5106600"/>
            <a:ext cx="5026680" cy="94104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500" strike="noStrike" u="none">
                <a:solidFill>
                  <a:srgbClr val="cad6de"/>
                </a:solidFill>
                <a:uFillTx/>
                <a:latin typeface="Cabin"/>
                <a:ea typeface="Cabin"/>
              </a:rPr>
              <a:t>Si la variable de session </a:t>
            </a:r>
            <a:r>
              <a:rPr b="0" lang="en-US" sz="1500" strike="noStrike" u="none">
                <a:solidFill>
                  <a:srgbClr val="cad6de"/>
                </a:solidFill>
                <a:highlight>
                  <a:srgbClr val="054842"/>
                </a:highlight>
                <a:uFillTx/>
                <a:latin typeface="Consolas"/>
                <a:ea typeface="Consolas"/>
              </a:rPr>
              <a:t>user_id</a:t>
            </a:r>
            <a:r>
              <a:rPr b="0" lang="en-US" sz="1500" strike="noStrike" u="none">
                <a:solidFill>
                  <a:srgbClr val="cad6de"/>
                </a:solidFill>
                <a:uFillTx/>
                <a:latin typeface="Cabin"/>
                <a:ea typeface="Cabin"/>
              </a:rPr>
              <a:t> n'est pas définie, l'utilisateur est redirigé vers la page de connexion (</a:t>
            </a:r>
            <a:r>
              <a:rPr b="0" lang="en-US" sz="1500" strike="noStrike" u="none">
                <a:solidFill>
                  <a:srgbClr val="cad6de"/>
                </a:solidFill>
                <a:highlight>
                  <a:srgbClr val="054842"/>
                </a:highlight>
                <a:uFillTx/>
                <a:latin typeface="Consolas"/>
                <a:ea typeface="Consolas"/>
              </a:rPr>
              <a:t>/connexions.php</a:t>
            </a:r>
            <a:r>
              <a:rPr b="0" lang="en-US" sz="1500" strike="noStrike" u="none">
                <a:solidFill>
                  <a:srgbClr val="cad6de"/>
                </a:solidFill>
                <a:uFillTx/>
                <a:latin typeface="Cabin"/>
                <a:ea typeface="Cabin"/>
              </a:rPr>
              <a:t>) et le script s'arrête (</a:t>
            </a:r>
            <a:r>
              <a:rPr b="0" lang="en-US" sz="1500" strike="noStrike" u="none">
                <a:solidFill>
                  <a:srgbClr val="cad6de"/>
                </a:solidFill>
                <a:highlight>
                  <a:srgbClr val="054842"/>
                </a:highlight>
                <a:uFillTx/>
                <a:latin typeface="Consolas"/>
                <a:ea typeface="Consolas"/>
              </a:rPr>
              <a:t>die()</a:t>
            </a:r>
            <a:r>
              <a:rPr b="0" lang="en-US" sz="1500" strike="noStrike" u="none">
                <a:solidFill>
                  <a:srgbClr val="cad6de"/>
                </a:solidFill>
                <a:uFillTx/>
                <a:latin typeface="Cabin"/>
                <a:ea typeface="Cabin"/>
              </a:rPr>
              <a:t>).</a:t>
            </a:r>
            <a:endParaRPr b="0" lang="fr-FR" sz="15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Image 0" descr="preencoded.png"/>
          <p:cNvPicPr/>
          <p:nvPr/>
        </p:nvPicPr>
        <p:blipFill>
          <a:blip r:embed="rId1"/>
          <a:stretch/>
        </p:blipFill>
        <p:spPr>
          <a:xfrm>
            <a:off x="0" y="0"/>
            <a:ext cx="5486040" cy="8229240"/>
          </a:xfrm>
          <a:prstGeom prst="rect">
            <a:avLst/>
          </a:prstGeom>
          <a:ln w="0">
            <a:noFill/>
          </a:ln>
        </p:spPr>
      </p:pic>
      <p:pic>
        <p:nvPicPr>
          <p:cNvPr id="186" name="Image 1" descr="preencoded.png"/>
          <p:cNvPicPr/>
          <p:nvPr/>
        </p:nvPicPr>
        <p:blipFill>
          <a:blip r:embed="rId2"/>
          <a:stretch/>
        </p:blipFill>
        <p:spPr>
          <a:xfrm>
            <a:off x="299160" y="2615760"/>
            <a:ext cx="4887360" cy="2997360"/>
          </a:xfrm>
          <a:prstGeom prst="rect">
            <a:avLst/>
          </a:prstGeom>
          <a:ln w="0">
            <a:noFill/>
          </a:ln>
        </p:spPr>
      </p:pic>
      <p:sp>
        <p:nvSpPr>
          <p:cNvPr id="187" name="Text 0"/>
          <p:cNvSpPr/>
          <p:nvPr/>
        </p:nvSpPr>
        <p:spPr>
          <a:xfrm>
            <a:off x="6324120" y="1340280"/>
            <a:ext cx="6627960" cy="703800"/>
          </a:xfrm>
          <a:prstGeom prst="rect">
            <a:avLst/>
          </a:prstGeom>
          <a:noFill/>
          <a:ln w="0">
            <a:noFill/>
          </a:ln>
        </p:spPr>
        <p:style>
          <a:lnRef idx="0"/>
          <a:fillRef idx="0"/>
          <a:effectRef idx="0"/>
          <a:fontRef idx="minor"/>
        </p:style>
        <p:txBody>
          <a:bodyPr wrap="none" lIns="0" rIns="0" tIns="0" bIns="0" anchor="t">
            <a:noAutofit/>
          </a:bodyPr>
          <a:p>
            <a:pPr>
              <a:lnSpc>
                <a:spcPts val="5499"/>
              </a:lnSpc>
              <a:tabLst>
                <a:tab algn="l" pos="0"/>
              </a:tabLst>
            </a:pPr>
            <a:r>
              <a:rPr b="0" lang="en-US" sz="4400" strike="noStrike" u="none">
                <a:solidFill>
                  <a:srgbClr val="ffffff"/>
                </a:solidFill>
                <a:uFillTx/>
                <a:latin typeface="Unbounded"/>
                <a:ea typeface="Unbounded"/>
              </a:rPr>
              <a:t>Notre Mission Verte</a:t>
            </a:r>
            <a:endParaRPr b="0" lang="fr-FR" sz="4400" strike="noStrike" u="none">
              <a:solidFill>
                <a:srgbClr val="000000"/>
              </a:solidFill>
              <a:uFillTx/>
              <a:latin typeface="Arial"/>
            </a:endParaRPr>
          </a:p>
        </p:txBody>
      </p:sp>
      <p:sp>
        <p:nvSpPr>
          <p:cNvPr id="188" name="Shape 1"/>
          <p:cNvSpPr/>
          <p:nvPr/>
        </p:nvSpPr>
        <p:spPr>
          <a:xfrm>
            <a:off x="6324120" y="2403360"/>
            <a:ext cx="3614400" cy="2505960"/>
          </a:xfrm>
          <a:prstGeom prst="roundRect">
            <a:avLst>
              <a:gd name="adj" fmla="val 1433"/>
            </a:avLst>
          </a:prstGeom>
          <a:solidFill>
            <a:srgbClr val="304755"/>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189" name="Text 2"/>
          <p:cNvSpPr/>
          <p:nvPr/>
        </p:nvSpPr>
        <p:spPr>
          <a:xfrm>
            <a:off x="6563520" y="2642760"/>
            <a:ext cx="2815920" cy="3517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cad6de"/>
                </a:solidFill>
                <a:uFillTx/>
                <a:latin typeface="Unbounded"/>
                <a:ea typeface="Unbounded"/>
              </a:rPr>
              <a:t>Sensibilisation</a:t>
            </a:r>
            <a:endParaRPr b="0" lang="fr-FR" sz="2200" strike="noStrike" u="none">
              <a:solidFill>
                <a:srgbClr val="000000"/>
              </a:solidFill>
              <a:uFillTx/>
              <a:latin typeface="Arial"/>
            </a:endParaRPr>
          </a:p>
        </p:txBody>
      </p:sp>
      <p:sp>
        <p:nvSpPr>
          <p:cNvPr id="190" name="Text 3"/>
          <p:cNvSpPr/>
          <p:nvPr/>
        </p:nvSpPr>
        <p:spPr>
          <a:xfrm>
            <a:off x="6563520" y="3138120"/>
            <a:ext cx="3135600" cy="153180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Nous éduquons nos visiteurs sur l'importance de la conservation et du respect des animaux.</a:t>
            </a:r>
            <a:endParaRPr b="0" lang="fr-FR" sz="1850" strike="noStrike" u="none">
              <a:solidFill>
                <a:srgbClr val="000000"/>
              </a:solidFill>
              <a:uFillTx/>
              <a:latin typeface="Arial"/>
            </a:endParaRPr>
          </a:p>
        </p:txBody>
      </p:sp>
      <p:sp>
        <p:nvSpPr>
          <p:cNvPr id="191" name="Shape 4"/>
          <p:cNvSpPr/>
          <p:nvPr/>
        </p:nvSpPr>
        <p:spPr>
          <a:xfrm>
            <a:off x="10177920" y="2403360"/>
            <a:ext cx="3614400" cy="2505960"/>
          </a:xfrm>
          <a:prstGeom prst="roundRect">
            <a:avLst>
              <a:gd name="adj" fmla="val 1433"/>
            </a:avLst>
          </a:prstGeom>
          <a:solidFill>
            <a:srgbClr val="304755"/>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192" name="Text 5"/>
          <p:cNvSpPr/>
          <p:nvPr/>
        </p:nvSpPr>
        <p:spPr>
          <a:xfrm>
            <a:off x="10417320" y="2642760"/>
            <a:ext cx="3019680" cy="3517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cad6de"/>
                </a:solidFill>
                <a:uFillTx/>
                <a:latin typeface="Unbounded"/>
                <a:ea typeface="Unbounded"/>
              </a:rPr>
              <a:t>Écoresponsabilité</a:t>
            </a:r>
            <a:endParaRPr b="0" lang="fr-FR" sz="2200" strike="noStrike" u="none">
              <a:solidFill>
                <a:srgbClr val="000000"/>
              </a:solidFill>
              <a:uFillTx/>
              <a:latin typeface="Arial"/>
            </a:endParaRPr>
          </a:p>
        </p:txBody>
      </p:sp>
      <p:sp>
        <p:nvSpPr>
          <p:cNvPr id="193" name="Text 6"/>
          <p:cNvSpPr/>
          <p:nvPr/>
        </p:nvSpPr>
        <p:spPr>
          <a:xfrm>
            <a:off x="10417320" y="3138120"/>
            <a:ext cx="3135600" cy="153180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Notre zoo est énergétiquement indépendant grâce à des solutions durables innovantes.</a:t>
            </a:r>
            <a:endParaRPr b="0" lang="fr-FR" sz="1850" strike="noStrike" u="none">
              <a:solidFill>
                <a:srgbClr val="000000"/>
              </a:solidFill>
              <a:uFillTx/>
              <a:latin typeface="Arial"/>
            </a:endParaRPr>
          </a:p>
        </p:txBody>
      </p:sp>
      <p:sp>
        <p:nvSpPr>
          <p:cNvPr id="194" name="Shape 7"/>
          <p:cNvSpPr/>
          <p:nvPr/>
        </p:nvSpPr>
        <p:spPr>
          <a:xfrm>
            <a:off x="6324120" y="5149080"/>
            <a:ext cx="7468200" cy="1739880"/>
          </a:xfrm>
          <a:prstGeom prst="roundRect">
            <a:avLst>
              <a:gd name="adj" fmla="val 2063"/>
            </a:avLst>
          </a:prstGeom>
          <a:solidFill>
            <a:srgbClr val="304755"/>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195" name="Text 8"/>
          <p:cNvSpPr/>
          <p:nvPr/>
        </p:nvSpPr>
        <p:spPr>
          <a:xfrm>
            <a:off x="6563520" y="5388120"/>
            <a:ext cx="2815920" cy="3517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cad6de"/>
                </a:solidFill>
                <a:uFillTx/>
                <a:latin typeface="Unbounded"/>
                <a:ea typeface="Unbounded"/>
              </a:rPr>
              <a:t>Bien-être animal</a:t>
            </a:r>
            <a:endParaRPr b="0" lang="fr-FR" sz="2200" strike="noStrike" u="none">
              <a:solidFill>
                <a:srgbClr val="000000"/>
              </a:solidFill>
              <a:uFillTx/>
              <a:latin typeface="Arial"/>
            </a:endParaRPr>
          </a:p>
        </p:txBody>
      </p:sp>
      <p:sp>
        <p:nvSpPr>
          <p:cNvPr id="196" name="Text 9"/>
          <p:cNvSpPr/>
          <p:nvPr/>
        </p:nvSpPr>
        <p:spPr>
          <a:xfrm>
            <a:off x="6563520" y="5883840"/>
            <a:ext cx="6989400" cy="76572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Nous priorisons le confort et la santé de nos pensionnaires dans des habitats naturels.</a:t>
            </a:r>
            <a:endParaRPr b="0" lang="fr-FR" sz="18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0" name="Image 0" descr="preencoded.png"/>
          <p:cNvPicPr/>
          <p:nvPr/>
        </p:nvPicPr>
        <p:blipFill>
          <a:blip r:embed="rId1"/>
          <a:stretch/>
        </p:blipFill>
        <p:spPr>
          <a:xfrm>
            <a:off x="7315200" y="0"/>
            <a:ext cx="7314840" cy="8229240"/>
          </a:xfrm>
          <a:prstGeom prst="rect">
            <a:avLst/>
          </a:prstGeom>
          <a:ln w="0">
            <a:noFill/>
          </a:ln>
        </p:spPr>
      </p:pic>
      <p:pic>
        <p:nvPicPr>
          <p:cNvPr id="321" name="Image 1" descr="preencoded.png"/>
          <p:cNvPicPr/>
          <p:nvPr/>
        </p:nvPicPr>
        <p:blipFill>
          <a:blip r:embed="rId2"/>
          <a:stretch/>
        </p:blipFill>
        <p:spPr>
          <a:xfrm>
            <a:off x="8244720" y="2472840"/>
            <a:ext cx="5455440" cy="3283920"/>
          </a:xfrm>
          <a:prstGeom prst="rect">
            <a:avLst/>
          </a:prstGeom>
          <a:ln w="0">
            <a:noFill/>
          </a:ln>
        </p:spPr>
      </p:pic>
      <p:sp>
        <p:nvSpPr>
          <p:cNvPr id="322" name="Text 0"/>
          <p:cNvSpPr/>
          <p:nvPr/>
        </p:nvSpPr>
        <p:spPr>
          <a:xfrm>
            <a:off x="837720" y="2196000"/>
            <a:ext cx="5639400" cy="486000"/>
          </a:xfrm>
          <a:prstGeom prst="rect">
            <a:avLst/>
          </a:prstGeom>
          <a:noFill/>
          <a:ln w="0">
            <a:noFill/>
          </a:ln>
        </p:spPr>
        <p:style>
          <a:lnRef idx="0"/>
          <a:fillRef idx="0"/>
          <a:effectRef idx="0"/>
          <a:fontRef idx="minor"/>
        </p:style>
        <p:txBody>
          <a:bodyPr wrap="none" lIns="0" rIns="0" tIns="0" bIns="0" anchor="t">
            <a:noAutofit/>
          </a:bodyPr>
          <a:p>
            <a:pPr algn="ctr">
              <a:lnSpc>
                <a:spcPts val="3750"/>
              </a:lnSpc>
              <a:tabLst>
                <a:tab algn="l" pos="0"/>
              </a:tabLst>
            </a:pPr>
            <a:r>
              <a:rPr b="1" lang="en-US" sz="2350" strike="noStrike" u="none">
                <a:solidFill>
                  <a:srgbClr val="cad6de"/>
                </a:solidFill>
                <a:uFillTx/>
                <a:latin typeface="Cabin"/>
                <a:ea typeface="Cabin"/>
              </a:rPr>
              <a:t>Fonction </a:t>
            </a:r>
            <a:r>
              <a:rPr b="0" lang="en-US" sz="2350" strike="noStrike" u="none">
                <a:solidFill>
                  <a:srgbClr val="cad6de"/>
                </a:solidFill>
                <a:highlight>
                  <a:srgbClr val="054842"/>
                </a:highlight>
                <a:uFillTx/>
                <a:latin typeface="Consolas"/>
                <a:ea typeface="Consolas"/>
              </a:rPr>
              <a:t>initConnexion</a:t>
            </a:r>
            <a:endParaRPr b="0" lang="fr-FR" sz="2350" strike="noStrike" u="none">
              <a:solidFill>
                <a:srgbClr val="000000"/>
              </a:solidFill>
              <a:uFillTx/>
              <a:latin typeface="Arial"/>
            </a:endParaRPr>
          </a:p>
        </p:txBody>
      </p:sp>
      <p:sp>
        <p:nvSpPr>
          <p:cNvPr id="323" name="Text 1"/>
          <p:cNvSpPr/>
          <p:nvPr/>
        </p:nvSpPr>
        <p:spPr>
          <a:xfrm>
            <a:off x="1144080" y="2897640"/>
            <a:ext cx="5333040" cy="93348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Création de la Connexion</a:t>
            </a:r>
            <a:r>
              <a:rPr b="0" lang="en-US" sz="1500" strike="noStrike" u="none">
                <a:solidFill>
                  <a:srgbClr val="cad6de"/>
                </a:solidFill>
                <a:uFillTx/>
                <a:latin typeface="Cabin"/>
                <a:ea typeface="Cabin"/>
              </a:rPr>
              <a:t> : Initialise une connexion à la base de données en utilisant les constantes définies (</a:t>
            </a:r>
            <a:r>
              <a:rPr b="0" lang="en-US" sz="1500" strike="noStrike" u="none">
                <a:solidFill>
                  <a:srgbClr val="cad6de"/>
                </a:solidFill>
                <a:highlight>
                  <a:srgbClr val="054842"/>
                </a:highlight>
                <a:uFillTx/>
                <a:latin typeface="Consolas"/>
                <a:ea typeface="Consolas"/>
              </a:rPr>
              <a:t>DB_HOST</a:t>
            </a:r>
            <a:r>
              <a:rPr b="0" lang="en-US" sz="1500" strike="noStrike" u="none">
                <a:solidFill>
                  <a:srgbClr val="cad6de"/>
                </a:solidFill>
                <a:uFillTx/>
                <a:latin typeface="Cabin"/>
                <a:ea typeface="Cabin"/>
              </a:rPr>
              <a:t>, </a:t>
            </a:r>
            <a:r>
              <a:rPr b="0" lang="en-US" sz="1500" strike="noStrike" u="none">
                <a:solidFill>
                  <a:srgbClr val="cad6de"/>
                </a:solidFill>
                <a:highlight>
                  <a:srgbClr val="054842"/>
                </a:highlight>
                <a:uFillTx/>
                <a:latin typeface="Consolas"/>
                <a:ea typeface="Consolas"/>
              </a:rPr>
              <a:t>DB_USER</a:t>
            </a:r>
            <a:r>
              <a:rPr b="0" lang="en-US" sz="1500" strike="noStrike" u="none">
                <a:solidFill>
                  <a:srgbClr val="cad6de"/>
                </a:solidFill>
                <a:uFillTx/>
                <a:latin typeface="Cabin"/>
                <a:ea typeface="Cabin"/>
              </a:rPr>
              <a:t>, </a:t>
            </a:r>
            <a:r>
              <a:rPr b="0" lang="en-US" sz="1500" strike="noStrike" u="none">
                <a:solidFill>
                  <a:srgbClr val="cad6de"/>
                </a:solidFill>
                <a:highlight>
                  <a:srgbClr val="054842"/>
                </a:highlight>
                <a:uFillTx/>
                <a:latin typeface="Consolas"/>
                <a:ea typeface="Consolas"/>
              </a:rPr>
              <a:t>DB_PASSWORD</a:t>
            </a:r>
            <a:r>
              <a:rPr b="0" lang="en-US" sz="1500" strike="noStrike" u="none">
                <a:solidFill>
                  <a:srgbClr val="cad6de"/>
                </a:solidFill>
                <a:uFillTx/>
                <a:latin typeface="Cabin"/>
                <a:ea typeface="Cabin"/>
              </a:rPr>
              <a:t>, </a:t>
            </a:r>
            <a:r>
              <a:rPr b="0" lang="en-US" sz="1500" strike="noStrike" u="none">
                <a:solidFill>
                  <a:srgbClr val="cad6de"/>
                </a:solidFill>
                <a:highlight>
                  <a:srgbClr val="054842"/>
                </a:highlight>
                <a:uFillTx/>
                <a:latin typeface="Consolas"/>
                <a:ea typeface="Consolas"/>
              </a:rPr>
              <a:t>DB_NAME</a:t>
            </a:r>
            <a:r>
              <a:rPr b="0" lang="en-US" sz="1500" strike="noStrike" u="none">
                <a:solidFill>
                  <a:srgbClr val="cad6de"/>
                </a:solidFill>
                <a:uFillTx/>
                <a:latin typeface="Cabin"/>
                <a:ea typeface="Cabin"/>
              </a:rPr>
              <a:t>).</a:t>
            </a:r>
            <a:endParaRPr b="0" lang="fr-FR" sz="1500" strike="noStrike" u="none">
              <a:solidFill>
                <a:srgbClr val="000000"/>
              </a:solidFill>
              <a:uFillTx/>
              <a:latin typeface="Arial"/>
            </a:endParaRPr>
          </a:p>
        </p:txBody>
      </p:sp>
      <p:sp>
        <p:nvSpPr>
          <p:cNvPr id="324" name="Text 2"/>
          <p:cNvSpPr/>
          <p:nvPr/>
        </p:nvSpPr>
        <p:spPr>
          <a:xfrm>
            <a:off x="1144080" y="3915000"/>
            <a:ext cx="5333040" cy="92592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Configuration du Charset</a:t>
            </a:r>
            <a:r>
              <a:rPr b="0" lang="en-US" sz="1500" strike="noStrike" u="none">
                <a:solidFill>
                  <a:srgbClr val="cad6de"/>
                </a:solidFill>
                <a:uFillTx/>
                <a:latin typeface="Cabin"/>
                <a:ea typeface="Cabin"/>
              </a:rPr>
              <a:t> : Définit le jeu de caractères de la connexion à </a:t>
            </a:r>
            <a:r>
              <a:rPr b="0" lang="en-US" sz="1500" strike="noStrike" u="none">
                <a:solidFill>
                  <a:srgbClr val="cad6de"/>
                </a:solidFill>
                <a:highlight>
                  <a:srgbClr val="054842"/>
                </a:highlight>
                <a:uFillTx/>
                <a:latin typeface="Consolas"/>
                <a:ea typeface="Consolas"/>
              </a:rPr>
              <a:t>utf8mb4</a:t>
            </a:r>
            <a:r>
              <a:rPr b="0" lang="en-US" sz="1500" strike="noStrike" u="none">
                <a:solidFill>
                  <a:srgbClr val="cad6de"/>
                </a:solidFill>
                <a:uFillTx/>
                <a:latin typeface="Cabin"/>
                <a:ea typeface="Cabin"/>
              </a:rPr>
              <a:t> pour garantir la prise en charge des caractères spéciaux.</a:t>
            </a:r>
            <a:endParaRPr b="0" lang="fr-FR" sz="1500" strike="noStrike" u="none">
              <a:solidFill>
                <a:srgbClr val="000000"/>
              </a:solidFill>
              <a:uFillTx/>
              <a:latin typeface="Arial"/>
            </a:endParaRPr>
          </a:p>
        </p:txBody>
      </p:sp>
      <p:sp>
        <p:nvSpPr>
          <p:cNvPr id="325" name="Text 3"/>
          <p:cNvSpPr/>
          <p:nvPr/>
        </p:nvSpPr>
        <p:spPr>
          <a:xfrm>
            <a:off x="1144080" y="4925160"/>
            <a:ext cx="5333040" cy="61956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Vérification des Erreurs</a:t>
            </a:r>
            <a:r>
              <a:rPr b="0" lang="en-US" sz="1500" strike="noStrike" u="none">
                <a:solidFill>
                  <a:srgbClr val="cad6de"/>
                </a:solidFill>
                <a:uFillTx/>
                <a:latin typeface="Cabin"/>
                <a:ea typeface="Cabin"/>
              </a:rPr>
              <a:t> : Vérifie si la connexion échoue. Si c'est le cas, un message d'erreur est affiché et le script s'arrête (</a:t>
            </a:r>
            <a:r>
              <a:rPr b="0" lang="en-US" sz="1500" strike="noStrike" u="none">
                <a:solidFill>
                  <a:srgbClr val="cad6de"/>
                </a:solidFill>
                <a:highlight>
                  <a:srgbClr val="054842"/>
                </a:highlight>
                <a:uFillTx/>
                <a:latin typeface="Consolas"/>
                <a:ea typeface="Consolas"/>
              </a:rPr>
              <a:t>die()</a:t>
            </a:r>
            <a:r>
              <a:rPr b="0" lang="en-US" sz="1500" strike="noStrike" u="none">
                <a:solidFill>
                  <a:srgbClr val="cad6de"/>
                </a:solidFill>
                <a:uFillTx/>
                <a:latin typeface="Cabin"/>
                <a:ea typeface="Cabin"/>
              </a:rPr>
              <a:t>).</a:t>
            </a:r>
            <a:endParaRPr b="0" lang="fr-FR" sz="1500" strike="noStrike" u="none">
              <a:solidFill>
                <a:srgbClr val="000000"/>
              </a:solidFill>
              <a:uFillTx/>
              <a:latin typeface="Arial"/>
            </a:endParaRPr>
          </a:p>
        </p:txBody>
      </p:sp>
      <p:sp>
        <p:nvSpPr>
          <p:cNvPr id="326" name="Text 4"/>
          <p:cNvSpPr/>
          <p:nvPr/>
        </p:nvSpPr>
        <p:spPr>
          <a:xfrm>
            <a:off x="1144080" y="5628960"/>
            <a:ext cx="5333040" cy="61956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Retour de la Connexion</a:t>
            </a:r>
            <a:r>
              <a:rPr b="0" lang="en-US" sz="1500" strike="noStrike" u="none">
                <a:solidFill>
                  <a:srgbClr val="cad6de"/>
                </a:solidFill>
                <a:uFillTx/>
                <a:latin typeface="Cabin"/>
                <a:ea typeface="Cabin"/>
              </a:rPr>
              <a:t> : Retourne l'objet de connexion </a:t>
            </a:r>
            <a:r>
              <a:rPr b="0" lang="en-US" sz="1500" strike="noStrike" u="none">
                <a:solidFill>
                  <a:srgbClr val="cad6de"/>
                </a:solidFill>
                <a:highlight>
                  <a:srgbClr val="054842"/>
                </a:highlight>
                <a:uFillTx/>
                <a:latin typeface="Consolas"/>
                <a:ea typeface="Consolas"/>
              </a:rPr>
              <a:t>$conn</a:t>
            </a:r>
            <a:r>
              <a:rPr b="0" lang="en-US" sz="1500" strike="noStrike" u="none">
                <a:solidFill>
                  <a:srgbClr val="cad6de"/>
                </a:solidFill>
                <a:uFillTx/>
                <a:latin typeface="Cabin"/>
                <a:ea typeface="Cabin"/>
              </a:rPr>
              <a:t> pour une utilisation ultérieure dans le script.</a:t>
            </a:r>
            <a:endParaRPr b="0" lang="fr-FR" sz="15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7" name="Image 0" descr="preencoded.png"/>
          <p:cNvPicPr/>
          <p:nvPr/>
        </p:nvPicPr>
        <p:blipFill>
          <a:blip r:embed="rId1"/>
          <a:stretch/>
        </p:blipFill>
        <p:spPr>
          <a:xfrm>
            <a:off x="9144000" y="0"/>
            <a:ext cx="5486040" cy="8229240"/>
          </a:xfrm>
          <a:prstGeom prst="rect">
            <a:avLst/>
          </a:prstGeom>
          <a:ln w="0">
            <a:noFill/>
          </a:ln>
        </p:spPr>
      </p:pic>
      <p:pic>
        <p:nvPicPr>
          <p:cNvPr id="328" name="Image 1" descr="preencoded.png"/>
          <p:cNvPicPr/>
          <p:nvPr/>
        </p:nvPicPr>
        <p:blipFill>
          <a:blip r:embed="rId2"/>
          <a:stretch/>
        </p:blipFill>
        <p:spPr>
          <a:xfrm>
            <a:off x="10473840" y="3303360"/>
            <a:ext cx="2826720" cy="1622880"/>
          </a:xfrm>
          <a:prstGeom prst="rect">
            <a:avLst/>
          </a:prstGeom>
          <a:ln w="0">
            <a:noFill/>
          </a:ln>
        </p:spPr>
      </p:pic>
      <p:sp>
        <p:nvSpPr>
          <p:cNvPr id="329" name="Text 0"/>
          <p:cNvSpPr/>
          <p:nvPr/>
        </p:nvSpPr>
        <p:spPr>
          <a:xfrm>
            <a:off x="837720" y="1504440"/>
            <a:ext cx="2815920" cy="3517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1" lang="en-US" sz="2200" strike="noStrike" u="none">
                <a:solidFill>
                  <a:srgbClr val="ffffff"/>
                </a:solidFill>
                <a:uFillTx/>
                <a:latin typeface="Unbounded"/>
                <a:ea typeface="Unbounded"/>
              </a:rPr>
              <a:t>Explication :</a:t>
            </a:r>
            <a:endParaRPr b="0" lang="fr-FR" sz="2200" strike="noStrike" u="none">
              <a:solidFill>
                <a:srgbClr val="000000"/>
              </a:solidFill>
              <a:uFillTx/>
              <a:latin typeface="Arial"/>
            </a:endParaRPr>
          </a:p>
        </p:txBody>
      </p:sp>
      <p:sp>
        <p:nvSpPr>
          <p:cNvPr id="330" name="Text 1"/>
          <p:cNvSpPr/>
          <p:nvPr/>
        </p:nvSpPr>
        <p:spPr>
          <a:xfrm>
            <a:off x="1220760" y="2095560"/>
            <a:ext cx="7085160" cy="390240"/>
          </a:xfrm>
          <a:prstGeom prst="rect">
            <a:avLst/>
          </a:prstGeom>
          <a:noFill/>
          <a:ln w="0">
            <a:noFill/>
          </a:ln>
        </p:spPr>
        <p:style>
          <a:lnRef idx="0"/>
          <a:fillRef idx="0"/>
          <a:effectRef idx="0"/>
          <a:fontRef idx="minor"/>
        </p:style>
        <p:txBody>
          <a:bodyPr wrap="none" lIns="0" rIns="0" tIns="0" bIns="0" anchor="t">
            <a:noAutofit/>
          </a:bodyPr>
          <a:p>
            <a:pPr marL="343080" indent="-343080">
              <a:lnSpc>
                <a:spcPts val="2999"/>
              </a:lnSpc>
              <a:buClr>
                <a:srgbClr val="cad6de"/>
              </a:buClr>
              <a:buFont typeface="Calibri Light"/>
              <a:buAutoNum type="arabicPeriod"/>
            </a:pPr>
            <a:r>
              <a:rPr b="0" lang="en-US" sz="1850" strike="noStrike" u="none">
                <a:solidFill>
                  <a:srgbClr val="cad6de"/>
                </a:solidFill>
                <a:highlight>
                  <a:srgbClr val="054842"/>
                </a:highlight>
                <a:uFillTx/>
                <a:latin typeface="Consolas"/>
                <a:ea typeface="Consolas"/>
              </a:rPr>
              <a:t>session_start();</a:t>
            </a:r>
            <a:endParaRPr b="0" lang="fr-FR" sz="1850" strike="noStrike" u="none">
              <a:solidFill>
                <a:srgbClr val="000000"/>
              </a:solidFill>
              <a:uFillTx/>
              <a:latin typeface="Arial"/>
            </a:endParaRPr>
          </a:p>
        </p:txBody>
      </p:sp>
      <p:sp>
        <p:nvSpPr>
          <p:cNvPr id="331" name="Text 2"/>
          <p:cNvSpPr/>
          <p:nvPr/>
        </p:nvSpPr>
        <p:spPr>
          <a:xfrm>
            <a:off x="1603800" y="2570040"/>
            <a:ext cx="670212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Démarre</a:t>
            </a:r>
            <a:r>
              <a:rPr b="0" lang="en-US" sz="1850" strike="noStrike" u="none">
                <a:solidFill>
                  <a:srgbClr val="cad6de"/>
                </a:solidFill>
                <a:uFillTx/>
                <a:latin typeface="Cabin"/>
                <a:ea typeface="Cabin"/>
              </a:rPr>
              <a:t> ou </a:t>
            </a:r>
            <a:r>
              <a:rPr b="1" lang="en-US" sz="1850" strike="noStrike" u="none">
                <a:solidFill>
                  <a:srgbClr val="cad6de"/>
                </a:solidFill>
                <a:uFillTx/>
                <a:latin typeface="Cabin"/>
                <a:ea typeface="Cabin"/>
              </a:rPr>
              <a:t>reprend</a:t>
            </a:r>
            <a:r>
              <a:rPr b="0" lang="en-US" sz="1850" strike="noStrike" u="none">
                <a:solidFill>
                  <a:srgbClr val="cad6de"/>
                </a:solidFill>
                <a:uFillTx/>
                <a:latin typeface="Cabin"/>
                <a:ea typeface="Cabin"/>
              </a:rPr>
              <a:t> une session existante.</a:t>
            </a:r>
            <a:endParaRPr b="0" lang="fr-FR" sz="1850" strike="noStrike" u="none">
              <a:solidFill>
                <a:srgbClr val="000000"/>
              </a:solidFill>
              <a:uFillTx/>
              <a:latin typeface="Arial"/>
            </a:endParaRPr>
          </a:p>
        </p:txBody>
      </p:sp>
      <p:sp>
        <p:nvSpPr>
          <p:cNvPr id="332" name="Text 3"/>
          <p:cNvSpPr/>
          <p:nvPr/>
        </p:nvSpPr>
        <p:spPr>
          <a:xfrm>
            <a:off x="1220760" y="3036960"/>
            <a:ext cx="7085160" cy="390240"/>
          </a:xfrm>
          <a:prstGeom prst="rect">
            <a:avLst/>
          </a:prstGeom>
          <a:noFill/>
          <a:ln w="0">
            <a:noFill/>
          </a:ln>
        </p:spPr>
        <p:style>
          <a:lnRef idx="0"/>
          <a:fillRef idx="0"/>
          <a:effectRef idx="0"/>
          <a:fontRef idx="minor"/>
        </p:style>
        <p:txBody>
          <a:bodyPr wrap="none" lIns="0" rIns="0" tIns="0" bIns="0" anchor="t">
            <a:noAutofit/>
          </a:bodyPr>
          <a:p>
            <a:pPr marL="343080" indent="-343080">
              <a:lnSpc>
                <a:spcPts val="2999"/>
              </a:lnSpc>
              <a:buClr>
                <a:srgbClr val="cad6de"/>
              </a:buClr>
              <a:buFont typeface="Calibri Light"/>
              <a:buAutoNum type="arabicPeriod" startAt="2"/>
            </a:pPr>
            <a:r>
              <a:rPr b="0" lang="en-US" sz="1850" strike="noStrike" u="none">
                <a:solidFill>
                  <a:srgbClr val="cad6de"/>
                </a:solidFill>
                <a:highlight>
                  <a:srgbClr val="054842"/>
                </a:highlight>
                <a:uFillTx/>
                <a:latin typeface="Consolas"/>
                <a:ea typeface="Consolas"/>
              </a:rPr>
              <a:t>session_unset();</a:t>
            </a:r>
            <a:endParaRPr b="0" lang="fr-FR" sz="1850" strike="noStrike" u="none">
              <a:solidFill>
                <a:srgbClr val="000000"/>
              </a:solidFill>
              <a:uFillTx/>
              <a:latin typeface="Arial"/>
            </a:endParaRPr>
          </a:p>
        </p:txBody>
      </p:sp>
      <p:sp>
        <p:nvSpPr>
          <p:cNvPr id="333" name="Text 4"/>
          <p:cNvSpPr/>
          <p:nvPr/>
        </p:nvSpPr>
        <p:spPr>
          <a:xfrm>
            <a:off x="1603800" y="3511080"/>
            <a:ext cx="670212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Efface</a:t>
            </a:r>
            <a:r>
              <a:rPr b="0" lang="en-US" sz="1850" strike="noStrike" u="none">
                <a:solidFill>
                  <a:srgbClr val="cad6de"/>
                </a:solidFill>
                <a:uFillTx/>
                <a:latin typeface="Cabin"/>
                <a:ea typeface="Cabin"/>
              </a:rPr>
              <a:t> toutes les </a:t>
            </a:r>
            <a:r>
              <a:rPr b="1" lang="en-US" sz="1850" strike="noStrike" u="none">
                <a:solidFill>
                  <a:srgbClr val="cad6de"/>
                </a:solidFill>
                <a:uFillTx/>
                <a:latin typeface="Cabin"/>
                <a:ea typeface="Cabin"/>
              </a:rPr>
              <a:t>variables de session</a:t>
            </a:r>
            <a:r>
              <a:rPr b="0" lang="en-US" sz="1850" strike="noStrike" u="none">
                <a:solidFill>
                  <a:srgbClr val="cad6de"/>
                </a:solidFill>
                <a:uFillTx/>
                <a:latin typeface="Cabin"/>
                <a:ea typeface="Cabin"/>
              </a:rPr>
              <a:t>.</a:t>
            </a:r>
            <a:endParaRPr b="0" lang="fr-FR" sz="1850" strike="noStrike" u="none">
              <a:solidFill>
                <a:srgbClr val="000000"/>
              </a:solidFill>
              <a:uFillTx/>
              <a:latin typeface="Arial"/>
            </a:endParaRPr>
          </a:p>
        </p:txBody>
      </p:sp>
      <p:sp>
        <p:nvSpPr>
          <p:cNvPr id="334" name="Text 5"/>
          <p:cNvSpPr/>
          <p:nvPr/>
        </p:nvSpPr>
        <p:spPr>
          <a:xfrm>
            <a:off x="1220760" y="3978000"/>
            <a:ext cx="7085160" cy="390240"/>
          </a:xfrm>
          <a:prstGeom prst="rect">
            <a:avLst/>
          </a:prstGeom>
          <a:noFill/>
          <a:ln w="0">
            <a:noFill/>
          </a:ln>
        </p:spPr>
        <p:style>
          <a:lnRef idx="0"/>
          <a:fillRef idx="0"/>
          <a:effectRef idx="0"/>
          <a:fontRef idx="minor"/>
        </p:style>
        <p:txBody>
          <a:bodyPr wrap="none" lIns="0" rIns="0" tIns="0" bIns="0" anchor="t">
            <a:noAutofit/>
          </a:bodyPr>
          <a:p>
            <a:pPr marL="343080" indent="-343080">
              <a:lnSpc>
                <a:spcPts val="2999"/>
              </a:lnSpc>
              <a:buClr>
                <a:srgbClr val="cad6de"/>
              </a:buClr>
              <a:buFont typeface="Calibri Light"/>
              <a:buAutoNum type="arabicPeriod" startAt="3"/>
            </a:pPr>
            <a:r>
              <a:rPr b="0" lang="en-US" sz="1850" strike="noStrike" u="none">
                <a:solidFill>
                  <a:srgbClr val="cad6de"/>
                </a:solidFill>
                <a:highlight>
                  <a:srgbClr val="054842"/>
                </a:highlight>
                <a:uFillTx/>
                <a:latin typeface="Consolas"/>
                <a:ea typeface="Consolas"/>
              </a:rPr>
              <a:t>session_destroy();</a:t>
            </a:r>
            <a:endParaRPr b="0" lang="fr-FR" sz="1850" strike="noStrike" u="none">
              <a:solidFill>
                <a:srgbClr val="000000"/>
              </a:solidFill>
              <a:uFillTx/>
              <a:latin typeface="Arial"/>
            </a:endParaRPr>
          </a:p>
        </p:txBody>
      </p:sp>
      <p:sp>
        <p:nvSpPr>
          <p:cNvPr id="335" name="Text 6"/>
          <p:cNvSpPr/>
          <p:nvPr/>
        </p:nvSpPr>
        <p:spPr>
          <a:xfrm>
            <a:off x="1603800" y="4452120"/>
            <a:ext cx="670212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Détruit</a:t>
            </a:r>
            <a:r>
              <a:rPr b="0" lang="en-US" sz="1850" strike="noStrike" u="none">
                <a:solidFill>
                  <a:srgbClr val="cad6de"/>
                </a:solidFill>
                <a:uFillTx/>
                <a:latin typeface="Cabin"/>
                <a:ea typeface="Cabin"/>
              </a:rPr>
              <a:t> la </a:t>
            </a:r>
            <a:r>
              <a:rPr b="1" lang="en-US" sz="1850" strike="noStrike" u="none">
                <a:solidFill>
                  <a:srgbClr val="cad6de"/>
                </a:solidFill>
                <a:uFillTx/>
                <a:latin typeface="Cabin"/>
                <a:ea typeface="Cabin"/>
              </a:rPr>
              <a:t>session</a:t>
            </a:r>
            <a:r>
              <a:rPr b="0" lang="en-US" sz="1850" strike="noStrike" u="none">
                <a:solidFill>
                  <a:srgbClr val="cad6de"/>
                </a:solidFill>
                <a:uFillTx/>
                <a:latin typeface="Cabin"/>
                <a:ea typeface="Cabin"/>
              </a:rPr>
              <a:t> complètement.</a:t>
            </a:r>
            <a:endParaRPr b="0" lang="fr-FR" sz="1850" strike="noStrike" u="none">
              <a:solidFill>
                <a:srgbClr val="000000"/>
              </a:solidFill>
              <a:uFillTx/>
              <a:latin typeface="Arial"/>
            </a:endParaRPr>
          </a:p>
        </p:txBody>
      </p:sp>
      <p:sp>
        <p:nvSpPr>
          <p:cNvPr id="336" name="Text 7"/>
          <p:cNvSpPr/>
          <p:nvPr/>
        </p:nvSpPr>
        <p:spPr>
          <a:xfrm>
            <a:off x="1220760" y="4919040"/>
            <a:ext cx="7085160" cy="390240"/>
          </a:xfrm>
          <a:prstGeom prst="rect">
            <a:avLst/>
          </a:prstGeom>
          <a:noFill/>
          <a:ln w="0">
            <a:noFill/>
          </a:ln>
        </p:spPr>
        <p:style>
          <a:lnRef idx="0"/>
          <a:fillRef idx="0"/>
          <a:effectRef idx="0"/>
          <a:fontRef idx="minor"/>
        </p:style>
        <p:txBody>
          <a:bodyPr wrap="none" lIns="0" rIns="0" tIns="0" bIns="0" anchor="t">
            <a:noAutofit/>
          </a:bodyPr>
          <a:p>
            <a:pPr marL="343080" indent="-343080">
              <a:lnSpc>
                <a:spcPts val="2999"/>
              </a:lnSpc>
              <a:buClr>
                <a:srgbClr val="cad6de"/>
              </a:buClr>
              <a:buFont typeface="Calibri Light"/>
              <a:buAutoNum type="arabicPeriod" startAt="4"/>
            </a:pPr>
            <a:r>
              <a:rPr b="0" lang="en-US" sz="1850" strike="noStrike" u="none">
                <a:solidFill>
                  <a:srgbClr val="cad6de"/>
                </a:solidFill>
                <a:highlight>
                  <a:srgbClr val="054842"/>
                </a:highlight>
                <a:uFillTx/>
                <a:latin typeface="Consolas"/>
                <a:ea typeface="Consolas"/>
              </a:rPr>
              <a:t>header('Location: index.html');</a:t>
            </a:r>
            <a:endParaRPr b="0" lang="fr-FR" sz="1850" strike="noStrike" u="none">
              <a:solidFill>
                <a:srgbClr val="000000"/>
              </a:solidFill>
              <a:uFillTx/>
              <a:latin typeface="Arial"/>
            </a:endParaRPr>
          </a:p>
        </p:txBody>
      </p:sp>
      <p:sp>
        <p:nvSpPr>
          <p:cNvPr id="337" name="Text 8"/>
          <p:cNvSpPr/>
          <p:nvPr/>
        </p:nvSpPr>
        <p:spPr>
          <a:xfrm>
            <a:off x="1603800" y="5393160"/>
            <a:ext cx="6702120" cy="39024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Redirige</a:t>
            </a:r>
            <a:r>
              <a:rPr b="0" lang="en-US" sz="1850" strike="noStrike" u="none">
                <a:solidFill>
                  <a:srgbClr val="cad6de"/>
                </a:solidFill>
                <a:uFillTx/>
                <a:latin typeface="Cabin"/>
                <a:ea typeface="Cabin"/>
              </a:rPr>
              <a:t> l'utilisateur vers </a:t>
            </a:r>
            <a:r>
              <a:rPr b="0" lang="en-US" sz="1850" strike="noStrike" u="none">
                <a:solidFill>
                  <a:srgbClr val="cad6de"/>
                </a:solidFill>
                <a:highlight>
                  <a:srgbClr val="054842"/>
                </a:highlight>
                <a:uFillTx/>
                <a:latin typeface="Consolas"/>
                <a:ea typeface="Consolas"/>
              </a:rPr>
              <a:t>index.html</a:t>
            </a:r>
            <a:r>
              <a:rPr b="0" lang="en-US" sz="1850" strike="noStrike" u="none">
                <a:solidFill>
                  <a:srgbClr val="cad6de"/>
                </a:solidFill>
                <a:uFillTx/>
                <a:latin typeface="Cabin"/>
                <a:ea typeface="Cabin"/>
              </a:rPr>
              <a:t>.</a:t>
            </a:r>
            <a:endParaRPr b="0" lang="fr-FR" sz="1850" strike="noStrike" u="none">
              <a:solidFill>
                <a:srgbClr val="000000"/>
              </a:solidFill>
              <a:uFillTx/>
              <a:latin typeface="Arial"/>
            </a:endParaRPr>
          </a:p>
        </p:txBody>
      </p:sp>
      <p:sp>
        <p:nvSpPr>
          <p:cNvPr id="338" name="Text 9"/>
          <p:cNvSpPr/>
          <p:nvPr/>
        </p:nvSpPr>
        <p:spPr>
          <a:xfrm>
            <a:off x="1220760" y="5867640"/>
            <a:ext cx="7085160" cy="390240"/>
          </a:xfrm>
          <a:prstGeom prst="rect">
            <a:avLst/>
          </a:prstGeom>
          <a:noFill/>
          <a:ln w="0">
            <a:noFill/>
          </a:ln>
        </p:spPr>
        <p:style>
          <a:lnRef idx="0"/>
          <a:fillRef idx="0"/>
          <a:effectRef idx="0"/>
          <a:fontRef idx="minor"/>
        </p:style>
        <p:txBody>
          <a:bodyPr wrap="none" lIns="0" rIns="0" tIns="0" bIns="0" anchor="t">
            <a:noAutofit/>
          </a:bodyPr>
          <a:p>
            <a:pPr marL="343080" indent="-343080">
              <a:lnSpc>
                <a:spcPts val="2999"/>
              </a:lnSpc>
              <a:buClr>
                <a:srgbClr val="cad6de"/>
              </a:buClr>
              <a:buFont typeface="Calibri Light"/>
              <a:buAutoNum type="arabicPeriod" startAt="5"/>
            </a:pPr>
            <a:r>
              <a:rPr b="0" lang="en-US" sz="1850" strike="noStrike" u="none">
                <a:solidFill>
                  <a:srgbClr val="cad6de"/>
                </a:solidFill>
                <a:highlight>
                  <a:srgbClr val="054842"/>
                </a:highlight>
                <a:uFillTx/>
                <a:latin typeface="Consolas"/>
                <a:ea typeface="Consolas"/>
              </a:rPr>
              <a:t>exit();</a:t>
            </a:r>
            <a:endParaRPr b="0" lang="fr-FR" sz="1850" strike="noStrike" u="none">
              <a:solidFill>
                <a:srgbClr val="000000"/>
              </a:solidFill>
              <a:uFillTx/>
              <a:latin typeface="Arial"/>
            </a:endParaRPr>
          </a:p>
        </p:txBody>
      </p:sp>
      <p:sp>
        <p:nvSpPr>
          <p:cNvPr id="339" name="Text 10"/>
          <p:cNvSpPr/>
          <p:nvPr/>
        </p:nvSpPr>
        <p:spPr>
          <a:xfrm>
            <a:off x="1603800" y="6342120"/>
            <a:ext cx="670212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Arrête</a:t>
            </a:r>
            <a:r>
              <a:rPr b="0" lang="en-US" sz="1850" strike="noStrike" u="none">
                <a:solidFill>
                  <a:srgbClr val="cad6de"/>
                </a:solidFill>
                <a:uFillTx/>
                <a:latin typeface="Cabin"/>
                <a:ea typeface="Cabin"/>
              </a:rPr>
              <a:t> l'exécution du script après la redirection.</a:t>
            </a:r>
            <a:endParaRPr b="0" lang="fr-FR" sz="18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0" name="Image 0" descr="preencoded.png"/>
          <p:cNvPicPr/>
          <p:nvPr/>
        </p:nvPicPr>
        <p:blipFill>
          <a:blip r:embed="rId1"/>
          <a:stretch/>
        </p:blipFill>
        <p:spPr>
          <a:xfrm>
            <a:off x="9144000" y="0"/>
            <a:ext cx="5486040" cy="8229240"/>
          </a:xfrm>
          <a:prstGeom prst="rect">
            <a:avLst/>
          </a:prstGeom>
          <a:ln w="0">
            <a:noFill/>
          </a:ln>
        </p:spPr>
      </p:pic>
      <p:sp>
        <p:nvSpPr>
          <p:cNvPr id="341" name="Text 0"/>
          <p:cNvSpPr/>
          <p:nvPr/>
        </p:nvSpPr>
        <p:spPr>
          <a:xfrm>
            <a:off x="837720" y="1551240"/>
            <a:ext cx="7468200" cy="382680"/>
          </a:xfrm>
          <a:prstGeom prst="rect">
            <a:avLst/>
          </a:prstGeom>
          <a:noFill/>
          <a:ln w="0">
            <a:noFill/>
          </a:ln>
        </p:spPr>
        <p:style>
          <a:lnRef idx="0"/>
          <a:fillRef idx="0"/>
          <a:effectRef idx="0"/>
          <a:fontRef idx="minor"/>
        </p:style>
        <p:txBody>
          <a:bodyPr wrap="none" lIns="0" rIns="0" tIns="0" bIns="0" anchor="t">
            <a:noAutofit/>
          </a:bodyPr>
          <a:p>
            <a:pPr algn="ctr">
              <a:lnSpc>
                <a:spcPts val="2999"/>
              </a:lnSpc>
              <a:tabLst>
                <a:tab algn="l" pos="0"/>
              </a:tabLst>
            </a:pPr>
            <a:r>
              <a:rPr b="1" lang="en-US" sz="1850" strike="noStrike" u="none">
                <a:solidFill>
                  <a:srgbClr val="cad6de"/>
                </a:solidFill>
                <a:uFillTx/>
                <a:latin typeface="Cabin"/>
                <a:ea typeface="Cabin"/>
              </a:rPr>
              <a:t>Traitement de la Connexion</a:t>
            </a:r>
            <a:endParaRPr b="0" lang="fr-FR" sz="1850" strike="noStrike" u="none">
              <a:solidFill>
                <a:srgbClr val="000000"/>
              </a:solidFill>
              <a:uFillTx/>
              <a:latin typeface="Arial"/>
            </a:endParaRPr>
          </a:p>
        </p:txBody>
      </p:sp>
      <p:sp>
        <p:nvSpPr>
          <p:cNvPr id="342" name="Text 1"/>
          <p:cNvSpPr/>
          <p:nvPr/>
        </p:nvSpPr>
        <p:spPr>
          <a:xfrm>
            <a:off x="1144080" y="2149920"/>
            <a:ext cx="7161840" cy="61956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Inclusion du Fichier de Configuration</a:t>
            </a:r>
            <a:r>
              <a:rPr b="0" lang="en-US" sz="1500" strike="noStrike" u="none">
                <a:solidFill>
                  <a:srgbClr val="cad6de"/>
                </a:solidFill>
                <a:uFillTx/>
                <a:latin typeface="Cabin"/>
                <a:ea typeface="Cabin"/>
              </a:rPr>
              <a:t> : Le fichier </a:t>
            </a:r>
            <a:r>
              <a:rPr b="0" lang="en-US" sz="1500" strike="noStrike" u="none">
                <a:solidFill>
                  <a:srgbClr val="cad6de"/>
                </a:solidFill>
                <a:highlight>
                  <a:srgbClr val="054842"/>
                </a:highlight>
                <a:uFillTx/>
                <a:latin typeface="Consolas"/>
                <a:ea typeface="Consolas"/>
              </a:rPr>
              <a:t>global.php</a:t>
            </a:r>
            <a:r>
              <a:rPr b="0" lang="en-US" sz="1500" strike="noStrike" u="none">
                <a:solidFill>
                  <a:srgbClr val="cad6de"/>
                </a:solidFill>
                <a:uFillTx/>
                <a:latin typeface="Cabin"/>
                <a:ea typeface="Cabin"/>
              </a:rPr>
              <a:t> est inclus pour charger les configurations nécessaires.</a:t>
            </a:r>
            <a:endParaRPr b="0" lang="fr-FR" sz="1500" strike="noStrike" u="none">
              <a:solidFill>
                <a:srgbClr val="000000"/>
              </a:solidFill>
              <a:uFillTx/>
              <a:latin typeface="Arial"/>
            </a:endParaRPr>
          </a:p>
        </p:txBody>
      </p:sp>
      <p:sp>
        <p:nvSpPr>
          <p:cNvPr id="343" name="Text 2"/>
          <p:cNvSpPr/>
          <p:nvPr/>
        </p:nvSpPr>
        <p:spPr>
          <a:xfrm>
            <a:off x="1144080" y="2853720"/>
            <a:ext cx="7161840" cy="93348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Création et Vérification de la Connexion</a:t>
            </a:r>
            <a:r>
              <a:rPr b="0" lang="en-US" sz="1500" strike="noStrike" u="none">
                <a:solidFill>
                  <a:srgbClr val="cad6de"/>
                </a:solidFill>
                <a:uFillTx/>
                <a:latin typeface="Cabin"/>
                <a:ea typeface="Cabin"/>
              </a:rPr>
              <a:t> : Une connexion à la base de données est établie avec </a:t>
            </a:r>
            <a:r>
              <a:rPr b="0" lang="en-US" sz="1500" strike="noStrike" u="none">
                <a:solidFill>
                  <a:srgbClr val="cad6de"/>
                </a:solidFill>
                <a:highlight>
                  <a:srgbClr val="054842"/>
                </a:highlight>
                <a:uFillTx/>
                <a:latin typeface="Consolas"/>
                <a:ea typeface="Consolas"/>
              </a:rPr>
              <a:t>mysqli</a:t>
            </a:r>
            <a:r>
              <a:rPr b="0" lang="en-US" sz="1500" strike="noStrike" u="none">
                <a:solidFill>
                  <a:srgbClr val="cad6de"/>
                </a:solidFill>
                <a:uFillTx/>
                <a:latin typeface="Cabin"/>
                <a:ea typeface="Cabin"/>
              </a:rPr>
              <a:t>. Si la connexion échoue, un message d'erreur est affiché et le script s'arrête (</a:t>
            </a:r>
            <a:r>
              <a:rPr b="0" lang="en-US" sz="1500" strike="noStrike" u="none">
                <a:solidFill>
                  <a:srgbClr val="cad6de"/>
                </a:solidFill>
                <a:highlight>
                  <a:srgbClr val="054842"/>
                </a:highlight>
                <a:uFillTx/>
                <a:latin typeface="Consolas"/>
                <a:ea typeface="Consolas"/>
              </a:rPr>
              <a:t>die()</a:t>
            </a:r>
            <a:r>
              <a:rPr b="0" lang="en-US" sz="1500" strike="noStrike" u="none">
                <a:solidFill>
                  <a:srgbClr val="cad6de"/>
                </a:solidFill>
                <a:uFillTx/>
                <a:latin typeface="Cabin"/>
                <a:ea typeface="Cabin"/>
              </a:rPr>
              <a:t>).</a:t>
            </a:r>
            <a:endParaRPr b="0" lang="fr-FR" sz="1500" strike="noStrike" u="none">
              <a:solidFill>
                <a:srgbClr val="000000"/>
              </a:solidFill>
              <a:uFillTx/>
              <a:latin typeface="Arial"/>
            </a:endParaRPr>
          </a:p>
        </p:txBody>
      </p:sp>
      <p:sp>
        <p:nvSpPr>
          <p:cNvPr id="344" name="Text 3"/>
          <p:cNvSpPr/>
          <p:nvPr/>
        </p:nvSpPr>
        <p:spPr>
          <a:xfrm>
            <a:off x="1144080" y="3871080"/>
            <a:ext cx="7161840" cy="61956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Récupération des Données du Formulaire</a:t>
            </a:r>
            <a:r>
              <a:rPr b="0" lang="en-US" sz="1500" strike="noStrike" u="none">
                <a:solidFill>
                  <a:srgbClr val="cad6de"/>
                </a:solidFill>
                <a:uFillTx/>
                <a:latin typeface="Cabin"/>
                <a:ea typeface="Cabin"/>
              </a:rPr>
              <a:t> : Les données d'identifiant et de mot de passe sont récupérées et nettoyées avec </a:t>
            </a:r>
            <a:r>
              <a:rPr b="0" lang="en-US" sz="1500" strike="noStrike" u="none">
                <a:solidFill>
                  <a:srgbClr val="cad6de"/>
                </a:solidFill>
                <a:highlight>
                  <a:srgbClr val="054842"/>
                </a:highlight>
                <a:uFillTx/>
                <a:latin typeface="Consolas"/>
                <a:ea typeface="Consolas"/>
              </a:rPr>
              <a:t>trim()</a:t>
            </a:r>
            <a:r>
              <a:rPr b="0" lang="en-US" sz="1500" strike="noStrike" u="none">
                <a:solidFill>
                  <a:srgbClr val="cad6de"/>
                </a:solidFill>
                <a:uFillTx/>
                <a:latin typeface="Cabin"/>
                <a:ea typeface="Cabin"/>
              </a:rPr>
              <a:t>.</a:t>
            </a:r>
            <a:endParaRPr b="0" lang="fr-FR" sz="1500" strike="noStrike" u="none">
              <a:solidFill>
                <a:srgbClr val="000000"/>
              </a:solidFill>
              <a:uFillTx/>
              <a:latin typeface="Arial"/>
            </a:endParaRPr>
          </a:p>
        </p:txBody>
      </p:sp>
      <p:sp>
        <p:nvSpPr>
          <p:cNvPr id="345" name="Text 4"/>
          <p:cNvSpPr/>
          <p:nvPr/>
        </p:nvSpPr>
        <p:spPr>
          <a:xfrm>
            <a:off x="1144080" y="4574880"/>
            <a:ext cx="7161840" cy="61956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Préparation de la Requête SQL</a:t>
            </a:r>
            <a:r>
              <a:rPr b="0" lang="en-US" sz="1500" strike="noStrike" u="none">
                <a:solidFill>
                  <a:srgbClr val="cad6de"/>
                </a:solidFill>
                <a:uFillTx/>
                <a:latin typeface="Cabin"/>
                <a:ea typeface="Cabin"/>
              </a:rPr>
              <a:t> : Une requête SQL sécurisée (</a:t>
            </a:r>
            <a:r>
              <a:rPr b="0" lang="en-US" sz="1500" strike="noStrike" u="none">
                <a:solidFill>
                  <a:srgbClr val="cad6de"/>
                </a:solidFill>
                <a:highlight>
                  <a:srgbClr val="054842"/>
                </a:highlight>
                <a:uFillTx/>
                <a:latin typeface="Consolas"/>
                <a:ea typeface="Consolas"/>
              </a:rPr>
              <a:t>SELECT</a:t>
            </a:r>
            <a:r>
              <a:rPr b="0" lang="en-US" sz="1500" strike="noStrike" u="none">
                <a:solidFill>
                  <a:srgbClr val="cad6de"/>
                </a:solidFill>
                <a:uFillTx/>
                <a:latin typeface="Cabin"/>
                <a:ea typeface="Cabin"/>
              </a:rPr>
              <a:t>) est préparée pour récupérer les informations utilisateur en fonction de l'identifiant.</a:t>
            </a:r>
            <a:endParaRPr b="0" lang="fr-FR" sz="1500" strike="noStrike" u="none">
              <a:solidFill>
                <a:srgbClr val="000000"/>
              </a:solidFill>
              <a:uFillTx/>
              <a:latin typeface="Arial"/>
            </a:endParaRPr>
          </a:p>
        </p:txBody>
      </p:sp>
      <p:sp>
        <p:nvSpPr>
          <p:cNvPr id="346" name="Text 5"/>
          <p:cNvSpPr/>
          <p:nvPr/>
        </p:nvSpPr>
        <p:spPr>
          <a:xfrm>
            <a:off x="1144080" y="5278680"/>
            <a:ext cx="7161840" cy="61200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Exécution et Vérification</a:t>
            </a:r>
            <a:r>
              <a:rPr b="0" lang="en-US" sz="1500" strike="noStrike" u="none">
                <a:solidFill>
                  <a:srgbClr val="cad6de"/>
                </a:solidFill>
                <a:uFillTx/>
                <a:latin typeface="Cabin"/>
                <a:ea typeface="Cabin"/>
              </a:rPr>
              <a:t> : La requête est exécutée. Si aucun utilisateur n'est trouvé, une erreur est stockée dans la session et l'utilisateur est redirigé vers la page de connexion.</a:t>
            </a:r>
            <a:endParaRPr b="0" lang="fr-FR" sz="1500" strike="noStrike" u="none">
              <a:solidFill>
                <a:srgbClr val="000000"/>
              </a:solidFill>
              <a:uFillTx/>
              <a:latin typeface="Arial"/>
            </a:endParaRPr>
          </a:p>
        </p:txBody>
      </p:sp>
      <p:sp>
        <p:nvSpPr>
          <p:cNvPr id="347" name="Text 6"/>
          <p:cNvSpPr/>
          <p:nvPr/>
        </p:nvSpPr>
        <p:spPr>
          <a:xfrm>
            <a:off x="1144080" y="5974920"/>
            <a:ext cx="7161840" cy="91836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Vérification du Mot de Passe</a:t>
            </a:r>
            <a:r>
              <a:rPr b="0" lang="en-US" sz="1500" strike="noStrike" u="none">
                <a:solidFill>
                  <a:srgbClr val="cad6de"/>
                </a:solidFill>
                <a:uFillTx/>
                <a:latin typeface="Cabin"/>
                <a:ea typeface="Cabin"/>
              </a:rPr>
              <a:t> : Le mot de passe soumis est vérifié par rapport au mot de passe haché dans la base de données. Si le mot de passe est incorrect, une erreur est stockée dans la session et l'utilisateur est redirigé.</a:t>
            </a:r>
            <a:endParaRPr b="0" lang="fr-FR" sz="15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8" name="Image 0" descr="preencoded.png"/>
          <p:cNvPicPr/>
          <p:nvPr/>
        </p:nvPicPr>
        <p:blipFill>
          <a:blip r:embed="rId1"/>
          <a:stretch/>
        </p:blipFill>
        <p:spPr>
          <a:xfrm>
            <a:off x="7315200" y="0"/>
            <a:ext cx="7314840" cy="8229240"/>
          </a:xfrm>
          <a:prstGeom prst="rect">
            <a:avLst/>
          </a:prstGeom>
          <a:ln w="0">
            <a:noFill/>
          </a:ln>
        </p:spPr>
      </p:pic>
      <p:pic>
        <p:nvPicPr>
          <p:cNvPr id="349" name="Image 1" descr="preencoded.png"/>
          <p:cNvPicPr/>
          <p:nvPr/>
        </p:nvPicPr>
        <p:blipFill>
          <a:blip r:embed="rId2"/>
          <a:stretch/>
        </p:blipFill>
        <p:spPr>
          <a:xfrm>
            <a:off x="8717400" y="2266920"/>
            <a:ext cx="4510800" cy="3695400"/>
          </a:xfrm>
          <a:prstGeom prst="rect">
            <a:avLst/>
          </a:prstGeom>
          <a:ln w="0">
            <a:noFill/>
          </a:ln>
        </p:spPr>
      </p:pic>
      <p:sp>
        <p:nvSpPr>
          <p:cNvPr id="350" name="Text 0"/>
          <p:cNvSpPr/>
          <p:nvPr/>
        </p:nvSpPr>
        <p:spPr>
          <a:xfrm>
            <a:off x="837720" y="1105920"/>
            <a:ext cx="5639400" cy="478440"/>
          </a:xfrm>
          <a:prstGeom prst="rect">
            <a:avLst/>
          </a:prstGeom>
          <a:noFill/>
          <a:ln w="0">
            <a:noFill/>
          </a:ln>
        </p:spPr>
        <p:style>
          <a:lnRef idx="0"/>
          <a:fillRef idx="0"/>
          <a:effectRef idx="0"/>
          <a:fontRef idx="minor"/>
        </p:style>
        <p:txBody>
          <a:bodyPr wrap="none" lIns="0" rIns="0" tIns="0" bIns="0" anchor="t">
            <a:noAutofit/>
          </a:bodyPr>
          <a:p>
            <a:pPr algn="ctr">
              <a:lnSpc>
                <a:spcPts val="3750"/>
              </a:lnSpc>
              <a:tabLst>
                <a:tab algn="l" pos="0"/>
              </a:tabLst>
            </a:pPr>
            <a:r>
              <a:rPr b="1" lang="en-US" sz="2350" strike="noStrike" u="none">
                <a:solidFill>
                  <a:srgbClr val="cad6de"/>
                </a:solidFill>
                <a:uFillTx/>
                <a:latin typeface="Cabin"/>
                <a:ea typeface="Cabin"/>
              </a:rPr>
              <a:t>Gestion de l'Authentification Réussie</a:t>
            </a:r>
            <a:endParaRPr b="0" lang="fr-FR" sz="2350" strike="noStrike" u="none">
              <a:solidFill>
                <a:srgbClr val="000000"/>
              </a:solidFill>
              <a:uFillTx/>
              <a:latin typeface="Arial"/>
            </a:endParaRPr>
          </a:p>
        </p:txBody>
      </p:sp>
      <p:sp>
        <p:nvSpPr>
          <p:cNvPr id="351" name="Text 1"/>
          <p:cNvSpPr/>
          <p:nvPr/>
        </p:nvSpPr>
        <p:spPr>
          <a:xfrm>
            <a:off x="1144080" y="1800000"/>
            <a:ext cx="5333040" cy="92592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Sécurisation de la Session</a:t>
            </a:r>
            <a:r>
              <a:rPr b="0" lang="en-US" sz="1500" strike="noStrike" u="none">
                <a:solidFill>
                  <a:srgbClr val="cad6de"/>
                </a:solidFill>
                <a:uFillTx/>
                <a:latin typeface="Cabin"/>
                <a:ea typeface="Cabin"/>
              </a:rPr>
              <a:t> : </a:t>
            </a:r>
            <a:r>
              <a:rPr b="0" lang="en-US" sz="1500" strike="noStrike" u="none">
                <a:solidFill>
                  <a:srgbClr val="cad6de"/>
                </a:solidFill>
                <a:highlight>
                  <a:srgbClr val="054842"/>
                </a:highlight>
                <a:uFillTx/>
                <a:latin typeface="Consolas"/>
                <a:ea typeface="Consolas"/>
              </a:rPr>
              <a:t>session_regenerate_id(true)</a:t>
            </a:r>
            <a:r>
              <a:rPr b="0" lang="en-US" sz="1500" strike="noStrike" u="none">
                <a:solidFill>
                  <a:srgbClr val="cad6de"/>
                </a:solidFill>
                <a:uFillTx/>
                <a:latin typeface="Cabin"/>
                <a:ea typeface="Cabin"/>
              </a:rPr>
              <a:t> crée un nouvel ID de session pour protéger contre les attaques de fixation de session.</a:t>
            </a:r>
            <a:endParaRPr b="0" lang="fr-FR" sz="1500" strike="noStrike" u="none">
              <a:solidFill>
                <a:srgbClr val="000000"/>
              </a:solidFill>
              <a:uFillTx/>
              <a:latin typeface="Arial"/>
            </a:endParaRPr>
          </a:p>
        </p:txBody>
      </p:sp>
      <p:sp>
        <p:nvSpPr>
          <p:cNvPr id="352" name="Text 2"/>
          <p:cNvSpPr/>
          <p:nvPr/>
        </p:nvSpPr>
        <p:spPr>
          <a:xfrm>
            <a:off x="1144080" y="2810160"/>
            <a:ext cx="5333040" cy="61956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Stockage des Informations de Session</a:t>
            </a:r>
            <a:r>
              <a:rPr b="0" lang="en-US" sz="1500" strike="noStrike" u="none">
                <a:solidFill>
                  <a:srgbClr val="cad6de"/>
                </a:solidFill>
                <a:uFillTx/>
                <a:latin typeface="Cabin"/>
                <a:ea typeface="Cabin"/>
              </a:rPr>
              <a:t> : Les identifiants de l'utilisateur et son rôle sont stockés dans la session (</a:t>
            </a:r>
            <a:r>
              <a:rPr b="0" lang="en-US" sz="1500" strike="noStrike" u="none">
                <a:solidFill>
                  <a:srgbClr val="cad6de"/>
                </a:solidFill>
                <a:highlight>
                  <a:srgbClr val="054842"/>
                </a:highlight>
                <a:uFillTx/>
                <a:latin typeface="Consolas"/>
                <a:ea typeface="Consolas"/>
              </a:rPr>
              <a:t>$_SESSION</a:t>
            </a:r>
            <a:r>
              <a:rPr b="0" lang="en-US" sz="1500" strike="noStrike" u="none">
                <a:solidFill>
                  <a:srgbClr val="cad6de"/>
                </a:solidFill>
                <a:uFillTx/>
                <a:latin typeface="Cabin"/>
                <a:ea typeface="Cabin"/>
              </a:rPr>
              <a:t>).</a:t>
            </a:r>
            <a:endParaRPr b="0" lang="fr-FR" sz="1500" strike="noStrike" u="none">
              <a:solidFill>
                <a:srgbClr val="000000"/>
              </a:solidFill>
              <a:uFillTx/>
              <a:latin typeface="Arial"/>
            </a:endParaRPr>
          </a:p>
        </p:txBody>
      </p:sp>
      <p:sp>
        <p:nvSpPr>
          <p:cNvPr id="353" name="Text 3"/>
          <p:cNvSpPr/>
          <p:nvPr/>
        </p:nvSpPr>
        <p:spPr>
          <a:xfrm>
            <a:off x="1144080" y="3513600"/>
            <a:ext cx="5333040" cy="30600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1" lang="en-US" sz="1500" strike="noStrike" u="none">
                <a:solidFill>
                  <a:srgbClr val="cad6de"/>
                </a:solidFill>
                <a:uFillTx/>
                <a:latin typeface="Cabin"/>
                <a:ea typeface="Cabin"/>
              </a:rPr>
              <a:t>Redirection en Fonction du Rôle</a:t>
            </a:r>
            <a:r>
              <a:rPr b="0" lang="en-US" sz="1500" strike="noStrike" u="none">
                <a:solidFill>
                  <a:srgbClr val="cad6de"/>
                </a:solidFill>
                <a:uFillTx/>
                <a:latin typeface="Cabin"/>
                <a:ea typeface="Cabin"/>
              </a:rPr>
              <a:t> :</a:t>
            </a:r>
            <a:endParaRPr b="0" lang="fr-FR" sz="1500" strike="noStrike" u="none">
              <a:solidFill>
                <a:srgbClr val="000000"/>
              </a:solidFill>
              <a:uFillTx/>
              <a:latin typeface="Arial"/>
            </a:endParaRPr>
          </a:p>
        </p:txBody>
      </p:sp>
      <p:sp>
        <p:nvSpPr>
          <p:cNvPr id="354" name="Text 4"/>
          <p:cNvSpPr/>
          <p:nvPr/>
        </p:nvSpPr>
        <p:spPr>
          <a:xfrm>
            <a:off x="1450440" y="3903840"/>
            <a:ext cx="5026680" cy="61956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500" strike="noStrike" u="none">
                <a:solidFill>
                  <a:srgbClr val="cad6de"/>
                </a:solidFill>
                <a:uFillTx/>
                <a:latin typeface="Cabin"/>
                <a:ea typeface="Cabin"/>
              </a:rPr>
              <a:t>Si l'utilisateur est un </a:t>
            </a:r>
            <a:r>
              <a:rPr b="1" lang="en-US" sz="1500" strike="noStrike" u="none">
                <a:solidFill>
                  <a:srgbClr val="cad6de"/>
                </a:solidFill>
                <a:uFillTx/>
                <a:latin typeface="Cabin"/>
                <a:ea typeface="Cabin"/>
              </a:rPr>
              <a:t>vétérinaire</a:t>
            </a:r>
            <a:r>
              <a:rPr b="0" lang="en-US" sz="1500" strike="noStrike" u="none">
                <a:solidFill>
                  <a:srgbClr val="cad6de"/>
                </a:solidFill>
                <a:uFillTx/>
                <a:latin typeface="Cabin"/>
                <a:ea typeface="Cabin"/>
              </a:rPr>
              <a:t>, il est redirigé vers </a:t>
            </a:r>
            <a:r>
              <a:rPr b="0" lang="en-US" sz="1500" strike="noStrike" u="none">
                <a:solidFill>
                  <a:srgbClr val="cad6de"/>
                </a:solidFill>
                <a:highlight>
                  <a:srgbClr val="054842"/>
                </a:highlight>
                <a:uFillTx/>
                <a:latin typeface="Consolas"/>
                <a:ea typeface="Consolas"/>
              </a:rPr>
              <a:t>connectveto.php</a:t>
            </a:r>
            <a:r>
              <a:rPr b="0" lang="en-US" sz="1500" strike="noStrike" u="none">
                <a:solidFill>
                  <a:srgbClr val="cad6de"/>
                </a:solidFill>
                <a:uFillTx/>
                <a:latin typeface="Cabin"/>
                <a:ea typeface="Cabin"/>
              </a:rPr>
              <a:t>.</a:t>
            </a:r>
            <a:endParaRPr b="0" lang="fr-FR" sz="1500" strike="noStrike" u="none">
              <a:solidFill>
                <a:srgbClr val="000000"/>
              </a:solidFill>
              <a:uFillTx/>
              <a:latin typeface="Arial"/>
            </a:endParaRPr>
          </a:p>
        </p:txBody>
      </p:sp>
      <p:sp>
        <p:nvSpPr>
          <p:cNvPr id="355" name="Text 5"/>
          <p:cNvSpPr/>
          <p:nvPr/>
        </p:nvSpPr>
        <p:spPr>
          <a:xfrm>
            <a:off x="1450440" y="4607640"/>
            <a:ext cx="5026680" cy="61956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500" strike="noStrike" u="none">
                <a:solidFill>
                  <a:srgbClr val="cad6de"/>
                </a:solidFill>
                <a:uFillTx/>
                <a:latin typeface="Cabin"/>
                <a:ea typeface="Cabin"/>
              </a:rPr>
              <a:t>Si l'utilisateur est un </a:t>
            </a:r>
            <a:r>
              <a:rPr b="1" lang="en-US" sz="1500" strike="noStrike" u="none">
                <a:solidFill>
                  <a:srgbClr val="cad6de"/>
                </a:solidFill>
                <a:uFillTx/>
                <a:latin typeface="Cabin"/>
                <a:ea typeface="Cabin"/>
              </a:rPr>
              <a:t>administrateur</a:t>
            </a:r>
            <a:r>
              <a:rPr b="0" lang="en-US" sz="1500" strike="noStrike" u="none">
                <a:solidFill>
                  <a:srgbClr val="cad6de"/>
                </a:solidFill>
                <a:uFillTx/>
                <a:latin typeface="Cabin"/>
                <a:ea typeface="Cabin"/>
              </a:rPr>
              <a:t>, il est redirigé vers </a:t>
            </a:r>
            <a:r>
              <a:rPr b="0" lang="en-US" sz="1500" strike="noStrike" u="none">
                <a:solidFill>
                  <a:srgbClr val="cad6de"/>
                </a:solidFill>
                <a:highlight>
                  <a:srgbClr val="054842"/>
                </a:highlight>
                <a:uFillTx/>
                <a:latin typeface="Consolas"/>
                <a:ea typeface="Consolas"/>
              </a:rPr>
              <a:t>admin.php</a:t>
            </a:r>
            <a:r>
              <a:rPr b="0" lang="en-US" sz="1500" strike="noStrike" u="none">
                <a:solidFill>
                  <a:srgbClr val="cad6de"/>
                </a:solidFill>
                <a:uFillTx/>
                <a:latin typeface="Cabin"/>
                <a:ea typeface="Cabin"/>
              </a:rPr>
              <a:t>.</a:t>
            </a:r>
            <a:endParaRPr b="0" lang="fr-FR" sz="1500" strike="noStrike" u="none">
              <a:solidFill>
                <a:srgbClr val="000000"/>
              </a:solidFill>
              <a:uFillTx/>
              <a:latin typeface="Arial"/>
            </a:endParaRPr>
          </a:p>
        </p:txBody>
      </p:sp>
      <p:sp>
        <p:nvSpPr>
          <p:cNvPr id="356" name="Text 6"/>
          <p:cNvSpPr/>
          <p:nvPr/>
        </p:nvSpPr>
        <p:spPr>
          <a:xfrm>
            <a:off x="1450440" y="5311080"/>
            <a:ext cx="5026680" cy="61956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500" strike="noStrike" u="none">
                <a:solidFill>
                  <a:srgbClr val="cad6de"/>
                </a:solidFill>
                <a:uFillTx/>
                <a:latin typeface="Cabin"/>
                <a:ea typeface="Cabin"/>
              </a:rPr>
              <a:t>Si l'utilisateur est un </a:t>
            </a:r>
            <a:r>
              <a:rPr b="1" lang="en-US" sz="1500" strike="noStrike" u="none">
                <a:solidFill>
                  <a:srgbClr val="cad6de"/>
                </a:solidFill>
                <a:uFillTx/>
                <a:latin typeface="Cabin"/>
                <a:ea typeface="Cabin"/>
              </a:rPr>
              <a:t>employé</a:t>
            </a:r>
            <a:r>
              <a:rPr b="0" lang="en-US" sz="1500" strike="noStrike" u="none">
                <a:solidFill>
                  <a:srgbClr val="cad6de"/>
                </a:solidFill>
                <a:uFillTx/>
                <a:latin typeface="Cabin"/>
                <a:ea typeface="Cabin"/>
              </a:rPr>
              <a:t>, il est redirigé vers </a:t>
            </a:r>
            <a:r>
              <a:rPr b="0" lang="en-US" sz="1500" strike="noStrike" u="none">
                <a:solidFill>
                  <a:srgbClr val="cad6de"/>
                </a:solidFill>
                <a:highlight>
                  <a:srgbClr val="054842"/>
                </a:highlight>
                <a:uFillTx/>
                <a:latin typeface="Consolas"/>
                <a:ea typeface="Consolas"/>
              </a:rPr>
              <a:t>employe.php</a:t>
            </a:r>
            <a:r>
              <a:rPr b="0" lang="en-US" sz="1500" strike="noStrike" u="none">
                <a:solidFill>
                  <a:srgbClr val="cad6de"/>
                </a:solidFill>
                <a:uFillTx/>
                <a:latin typeface="Cabin"/>
                <a:ea typeface="Cabin"/>
              </a:rPr>
              <a:t>.</a:t>
            </a:r>
            <a:endParaRPr b="0" lang="fr-FR" sz="1500" strike="noStrike" u="none">
              <a:solidFill>
                <a:srgbClr val="000000"/>
              </a:solidFill>
              <a:uFillTx/>
              <a:latin typeface="Arial"/>
            </a:endParaRPr>
          </a:p>
        </p:txBody>
      </p:sp>
      <p:sp>
        <p:nvSpPr>
          <p:cNvPr id="357" name="Text 7"/>
          <p:cNvSpPr/>
          <p:nvPr/>
        </p:nvSpPr>
        <p:spPr>
          <a:xfrm>
            <a:off x="1450440" y="6014880"/>
            <a:ext cx="5026680" cy="61956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500" strike="noStrike" u="none">
                <a:solidFill>
                  <a:srgbClr val="cad6de"/>
                </a:solidFill>
                <a:uFillTx/>
                <a:latin typeface="Cabin"/>
                <a:ea typeface="Cabin"/>
              </a:rPr>
              <a:t>Si le rôle est inconnu, il est redirigé vers la page de connexion (</a:t>
            </a:r>
            <a:r>
              <a:rPr b="0" lang="en-US" sz="1500" strike="noStrike" u="none">
                <a:solidFill>
                  <a:srgbClr val="cad6de"/>
                </a:solidFill>
                <a:highlight>
                  <a:srgbClr val="054842"/>
                </a:highlight>
                <a:uFillTx/>
                <a:latin typeface="Consolas"/>
                <a:ea typeface="Consolas"/>
              </a:rPr>
              <a:t>connexions.php</a:t>
            </a:r>
            <a:r>
              <a:rPr b="0" lang="en-US" sz="1500" strike="noStrike" u="none">
                <a:solidFill>
                  <a:srgbClr val="cad6de"/>
                </a:solidFill>
                <a:uFillTx/>
                <a:latin typeface="Cabin"/>
                <a:ea typeface="Cabin"/>
              </a:rPr>
              <a:t>).</a:t>
            </a:r>
            <a:endParaRPr b="0" lang="fr-FR" sz="1500" strike="noStrike" u="none">
              <a:solidFill>
                <a:srgbClr val="000000"/>
              </a:solidFill>
              <a:uFillTx/>
              <a:latin typeface="Arial"/>
            </a:endParaRPr>
          </a:p>
        </p:txBody>
      </p:sp>
      <p:sp>
        <p:nvSpPr>
          <p:cNvPr id="358" name="Text 8"/>
          <p:cNvSpPr/>
          <p:nvPr/>
        </p:nvSpPr>
        <p:spPr>
          <a:xfrm>
            <a:off x="1144080" y="6718680"/>
            <a:ext cx="5333040" cy="61956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Fin du Script</a:t>
            </a:r>
            <a:r>
              <a:rPr b="0" lang="en-US" sz="1500" strike="noStrike" u="none">
                <a:solidFill>
                  <a:srgbClr val="cad6de"/>
                </a:solidFill>
                <a:uFillTx/>
                <a:latin typeface="Cabin"/>
                <a:ea typeface="Cabin"/>
              </a:rPr>
              <a:t> : </a:t>
            </a:r>
            <a:r>
              <a:rPr b="0" lang="en-US" sz="1500" strike="noStrike" u="none">
                <a:solidFill>
                  <a:srgbClr val="cad6de"/>
                </a:solidFill>
                <a:highlight>
                  <a:srgbClr val="054842"/>
                </a:highlight>
                <a:uFillTx/>
                <a:latin typeface="Consolas"/>
                <a:ea typeface="Consolas"/>
              </a:rPr>
              <a:t>exit()</a:t>
            </a:r>
            <a:r>
              <a:rPr b="0" lang="en-US" sz="1500" strike="noStrike" u="none">
                <a:solidFill>
                  <a:srgbClr val="cad6de"/>
                </a:solidFill>
                <a:uFillTx/>
                <a:latin typeface="Cabin"/>
                <a:ea typeface="Cabin"/>
              </a:rPr>
              <a:t> est utilisé pour arrêter l'exécution du script après la redirection.</a:t>
            </a:r>
            <a:endParaRPr b="0" lang="fr-FR" sz="15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9" name="Image 0" descr="preencoded.png"/>
          <p:cNvPicPr/>
          <p:nvPr/>
        </p:nvPicPr>
        <p:blipFill>
          <a:blip r:embed="rId1"/>
          <a:stretch/>
        </p:blipFill>
        <p:spPr>
          <a:xfrm>
            <a:off x="7315200" y="0"/>
            <a:ext cx="7314840" cy="8229960"/>
          </a:xfrm>
          <a:prstGeom prst="rect">
            <a:avLst/>
          </a:prstGeom>
          <a:ln w="0">
            <a:noFill/>
          </a:ln>
        </p:spPr>
      </p:pic>
      <p:pic>
        <p:nvPicPr>
          <p:cNvPr id="360" name="Image 1" descr="preencoded.png"/>
          <p:cNvPicPr/>
          <p:nvPr/>
        </p:nvPicPr>
        <p:blipFill>
          <a:blip r:embed="rId2"/>
          <a:stretch/>
        </p:blipFill>
        <p:spPr>
          <a:xfrm>
            <a:off x="7612560" y="1958760"/>
            <a:ext cx="6720120" cy="4312080"/>
          </a:xfrm>
          <a:prstGeom prst="rect">
            <a:avLst/>
          </a:prstGeom>
          <a:ln w="0">
            <a:noFill/>
          </a:ln>
        </p:spPr>
      </p:pic>
      <p:sp>
        <p:nvSpPr>
          <p:cNvPr id="361" name="Text 0"/>
          <p:cNvSpPr/>
          <p:nvPr/>
        </p:nvSpPr>
        <p:spPr>
          <a:xfrm>
            <a:off x="832320" y="867960"/>
            <a:ext cx="5650200" cy="380160"/>
          </a:xfrm>
          <a:prstGeom prst="rect">
            <a:avLst/>
          </a:prstGeom>
          <a:noFill/>
          <a:ln w="0">
            <a:noFill/>
          </a:ln>
        </p:spPr>
        <p:style>
          <a:lnRef idx="0"/>
          <a:fillRef idx="0"/>
          <a:effectRef idx="0"/>
          <a:fontRef idx="minor"/>
        </p:style>
        <p:txBody>
          <a:bodyPr wrap="none" lIns="0" rIns="0" tIns="0" bIns="0" anchor="t">
            <a:noAutofit/>
          </a:bodyPr>
          <a:p>
            <a:pPr>
              <a:lnSpc>
                <a:spcPts val="2951"/>
              </a:lnSpc>
              <a:tabLst>
                <a:tab algn="l" pos="0"/>
              </a:tabLst>
            </a:pPr>
            <a:r>
              <a:rPr b="1" lang="en-US" sz="1850" strike="noStrike" u="none">
                <a:solidFill>
                  <a:srgbClr val="cad6de"/>
                </a:solidFill>
                <a:uFillTx/>
                <a:latin typeface="Cabin"/>
                <a:ea typeface="Cabin"/>
              </a:rPr>
              <a:t>Traitement du Formulaire d'Ajout de Données</a:t>
            </a:r>
            <a:endParaRPr b="0" lang="fr-FR" sz="1850" strike="noStrike" u="none">
              <a:solidFill>
                <a:srgbClr val="000000"/>
              </a:solidFill>
              <a:uFillTx/>
              <a:latin typeface="Arial"/>
            </a:endParaRPr>
          </a:p>
        </p:txBody>
      </p:sp>
      <p:sp>
        <p:nvSpPr>
          <p:cNvPr id="362" name="Text 1"/>
          <p:cNvSpPr/>
          <p:nvPr/>
        </p:nvSpPr>
        <p:spPr>
          <a:xfrm>
            <a:off x="1136520" y="1462320"/>
            <a:ext cx="5345640" cy="62352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1" lang="en-US" sz="1450" strike="noStrike" u="none">
                <a:solidFill>
                  <a:srgbClr val="cad6de"/>
                </a:solidFill>
                <a:uFillTx/>
                <a:latin typeface="Cabin"/>
                <a:ea typeface="Cabin"/>
              </a:rPr>
              <a:t>Inclusion et Vérification</a:t>
            </a:r>
            <a:r>
              <a:rPr b="0" lang="en-US" sz="1450" strike="noStrike" u="none">
                <a:solidFill>
                  <a:srgbClr val="cad6de"/>
                </a:solidFill>
                <a:uFillTx/>
                <a:latin typeface="Cabin"/>
                <a:ea typeface="Cabin"/>
              </a:rPr>
              <a:t> : Le fichier </a:t>
            </a:r>
            <a:r>
              <a:rPr b="0" lang="en-US" sz="1450" strike="noStrike" u="none">
                <a:solidFill>
                  <a:srgbClr val="cad6de"/>
                </a:solidFill>
                <a:highlight>
                  <a:srgbClr val="054842"/>
                </a:highlight>
                <a:uFillTx/>
                <a:latin typeface="Consolas"/>
                <a:ea typeface="Consolas"/>
              </a:rPr>
              <a:t>global.php</a:t>
            </a:r>
            <a:r>
              <a:rPr b="0" lang="en-US" sz="1450" strike="noStrike" u="none">
                <a:solidFill>
                  <a:srgbClr val="cad6de"/>
                </a:solidFill>
                <a:uFillTx/>
                <a:latin typeface="Cabin"/>
                <a:ea typeface="Cabin"/>
              </a:rPr>
              <a:t> est inclus et la fonction </a:t>
            </a:r>
            <a:r>
              <a:rPr b="0" lang="en-US" sz="1450" strike="noStrike" u="none">
                <a:solidFill>
                  <a:srgbClr val="cad6de"/>
                </a:solidFill>
                <a:highlight>
                  <a:srgbClr val="054842"/>
                </a:highlight>
                <a:uFillTx/>
                <a:latin typeface="Consolas"/>
                <a:ea typeface="Consolas"/>
              </a:rPr>
              <a:t>checkAccess()</a:t>
            </a:r>
            <a:r>
              <a:rPr b="0" lang="en-US" sz="1450" strike="noStrike" u="none">
                <a:solidFill>
                  <a:srgbClr val="cad6de"/>
                </a:solidFill>
                <a:uFillTx/>
                <a:latin typeface="Cabin"/>
                <a:ea typeface="Cabin"/>
              </a:rPr>
              <a:t> vérifie que l'utilisateur est authentifié.</a:t>
            </a:r>
            <a:endParaRPr b="0" lang="fr-FR" sz="1450" strike="noStrike" u="none">
              <a:solidFill>
                <a:srgbClr val="000000"/>
              </a:solidFill>
              <a:uFillTx/>
              <a:latin typeface="Arial"/>
            </a:endParaRPr>
          </a:p>
        </p:txBody>
      </p:sp>
      <p:sp>
        <p:nvSpPr>
          <p:cNvPr id="363" name="Text 2"/>
          <p:cNvSpPr/>
          <p:nvPr/>
        </p:nvSpPr>
        <p:spPr>
          <a:xfrm>
            <a:off x="1136520" y="2169720"/>
            <a:ext cx="5345640" cy="61596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1" lang="en-US" sz="1450" strike="noStrike" u="none">
                <a:solidFill>
                  <a:srgbClr val="cad6de"/>
                </a:solidFill>
                <a:uFillTx/>
                <a:latin typeface="Cabin"/>
                <a:ea typeface="Cabin"/>
              </a:rPr>
              <a:t>Initialisation de la Connexion</a:t>
            </a:r>
            <a:r>
              <a:rPr b="0" lang="en-US" sz="1450" strike="noStrike" u="none">
                <a:solidFill>
                  <a:srgbClr val="cad6de"/>
                </a:solidFill>
                <a:uFillTx/>
                <a:latin typeface="Cabin"/>
                <a:ea typeface="Cabin"/>
              </a:rPr>
              <a:t> : La connexion à la base de données est établie via </a:t>
            </a:r>
            <a:r>
              <a:rPr b="0" lang="en-US" sz="1450" strike="noStrike" u="none">
                <a:solidFill>
                  <a:srgbClr val="cad6de"/>
                </a:solidFill>
                <a:highlight>
                  <a:srgbClr val="054842"/>
                </a:highlight>
                <a:uFillTx/>
                <a:latin typeface="Consolas"/>
                <a:ea typeface="Consolas"/>
              </a:rPr>
              <a:t>initConnexion()</a:t>
            </a:r>
            <a:r>
              <a:rPr b="0" lang="en-US" sz="1450" strike="noStrike" u="none">
                <a:solidFill>
                  <a:srgbClr val="cad6de"/>
                </a:solidFill>
                <a:uFillTx/>
                <a:latin typeface="Cabin"/>
                <a:ea typeface="Cabin"/>
              </a:rPr>
              <a:t>.</a:t>
            </a:r>
            <a:endParaRPr b="0" lang="fr-FR" sz="1450" strike="noStrike" u="none">
              <a:solidFill>
                <a:srgbClr val="000000"/>
              </a:solidFill>
              <a:uFillTx/>
              <a:latin typeface="Arial"/>
            </a:endParaRPr>
          </a:p>
        </p:txBody>
      </p:sp>
      <p:sp>
        <p:nvSpPr>
          <p:cNvPr id="364" name="Text 3"/>
          <p:cNvSpPr/>
          <p:nvPr/>
        </p:nvSpPr>
        <p:spPr>
          <a:xfrm>
            <a:off x="1136520" y="2869200"/>
            <a:ext cx="5345640" cy="30384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1" lang="en-US" sz="1450" strike="noStrike" u="none">
                <a:solidFill>
                  <a:srgbClr val="cad6de"/>
                </a:solidFill>
                <a:uFillTx/>
                <a:latin typeface="Cabin"/>
                <a:ea typeface="Cabin"/>
              </a:rPr>
              <a:t>Traitement du Formulaire</a:t>
            </a:r>
            <a:r>
              <a:rPr b="0" lang="en-US" sz="1450" strike="noStrike" u="none">
                <a:solidFill>
                  <a:srgbClr val="cad6de"/>
                </a:solidFill>
                <a:uFillTx/>
                <a:latin typeface="Cabin"/>
                <a:ea typeface="Cabin"/>
              </a:rPr>
              <a:t> :</a:t>
            </a:r>
            <a:endParaRPr b="0" lang="fr-FR" sz="1450" strike="noStrike" u="none">
              <a:solidFill>
                <a:srgbClr val="000000"/>
              </a:solidFill>
              <a:uFillTx/>
              <a:latin typeface="Arial"/>
            </a:endParaRPr>
          </a:p>
        </p:txBody>
      </p:sp>
      <p:sp>
        <p:nvSpPr>
          <p:cNvPr id="365" name="Text 4"/>
          <p:cNvSpPr/>
          <p:nvPr/>
        </p:nvSpPr>
        <p:spPr>
          <a:xfrm>
            <a:off x="1441080" y="3256560"/>
            <a:ext cx="5041440" cy="123228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0" lang="en-US" sz="1450" strike="noStrike" u="none">
                <a:solidFill>
                  <a:srgbClr val="cad6de"/>
                </a:solidFill>
                <a:uFillTx/>
                <a:latin typeface="Cabin"/>
                <a:ea typeface="Cabin"/>
              </a:rPr>
              <a:t>Si la méthode de requête est POST et que tous les champs requis sont présents (</a:t>
            </a:r>
            <a:r>
              <a:rPr b="0" lang="en-US" sz="1450" strike="noStrike" u="none">
                <a:solidFill>
                  <a:srgbClr val="cad6de"/>
                </a:solidFill>
                <a:highlight>
                  <a:srgbClr val="054842"/>
                </a:highlight>
                <a:uFillTx/>
                <a:latin typeface="Consolas"/>
                <a:ea typeface="Consolas"/>
              </a:rPr>
              <a:t>animal_id</a:t>
            </a:r>
            <a:r>
              <a:rPr b="0" lang="en-US" sz="1450" strike="noStrike" u="none">
                <a:solidFill>
                  <a:srgbClr val="cad6de"/>
                </a:solidFill>
                <a:uFillTx/>
                <a:latin typeface="Cabin"/>
                <a:ea typeface="Cabin"/>
              </a:rPr>
              <a:t>, </a:t>
            </a:r>
            <a:r>
              <a:rPr b="0" lang="en-US" sz="1450" strike="noStrike" u="none">
                <a:solidFill>
                  <a:srgbClr val="cad6de"/>
                </a:solidFill>
                <a:highlight>
                  <a:srgbClr val="054842"/>
                </a:highlight>
                <a:uFillTx/>
                <a:latin typeface="Consolas"/>
                <a:ea typeface="Consolas"/>
              </a:rPr>
              <a:t>quantity</a:t>
            </a:r>
            <a:r>
              <a:rPr b="0" lang="en-US" sz="1450" strike="noStrike" u="none">
                <a:solidFill>
                  <a:srgbClr val="cad6de"/>
                </a:solidFill>
                <a:uFillTx/>
                <a:latin typeface="Cabin"/>
                <a:ea typeface="Cabin"/>
              </a:rPr>
              <a:t>, </a:t>
            </a:r>
            <a:r>
              <a:rPr b="0" lang="en-US" sz="1450" strike="noStrike" u="none">
                <a:solidFill>
                  <a:srgbClr val="cad6de"/>
                </a:solidFill>
                <a:highlight>
                  <a:srgbClr val="054842"/>
                </a:highlight>
                <a:uFillTx/>
                <a:latin typeface="Consolas"/>
                <a:ea typeface="Consolas"/>
              </a:rPr>
              <a:t>checkup_date</a:t>
            </a:r>
            <a:r>
              <a:rPr b="0" lang="en-US" sz="1450" strike="noStrike" u="none">
                <a:solidFill>
                  <a:srgbClr val="cad6de"/>
                </a:solidFill>
                <a:uFillTx/>
                <a:latin typeface="Cabin"/>
                <a:ea typeface="Cabin"/>
              </a:rPr>
              <a:t>, </a:t>
            </a:r>
            <a:r>
              <a:rPr b="0" lang="en-US" sz="1450" strike="noStrike" u="none">
                <a:solidFill>
                  <a:srgbClr val="cad6de"/>
                </a:solidFill>
                <a:highlight>
                  <a:srgbClr val="054842"/>
                </a:highlight>
                <a:uFillTx/>
                <a:latin typeface="Consolas"/>
                <a:ea typeface="Consolas"/>
              </a:rPr>
              <a:t>health</a:t>
            </a:r>
            <a:r>
              <a:rPr b="0" lang="en-US" sz="1450" strike="noStrike" u="none">
                <a:solidFill>
                  <a:srgbClr val="cad6de"/>
                </a:solidFill>
                <a:uFillTx/>
                <a:latin typeface="Cabin"/>
                <a:ea typeface="Cabin"/>
              </a:rPr>
              <a:t>), les données sont nettoyées et préparées pour l'insertion.</a:t>
            </a:r>
            <a:endParaRPr b="0" lang="fr-FR" sz="1450" strike="noStrike" u="none">
              <a:solidFill>
                <a:srgbClr val="000000"/>
              </a:solidFill>
              <a:uFillTx/>
              <a:latin typeface="Arial"/>
            </a:endParaRPr>
          </a:p>
        </p:txBody>
      </p:sp>
      <p:sp>
        <p:nvSpPr>
          <p:cNvPr id="366" name="Text 5"/>
          <p:cNvSpPr/>
          <p:nvPr/>
        </p:nvSpPr>
        <p:spPr>
          <a:xfrm>
            <a:off x="1441080" y="4572360"/>
            <a:ext cx="5041440" cy="61596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1" lang="en-US" sz="1450" strike="noStrike" u="none">
                <a:solidFill>
                  <a:srgbClr val="cad6de"/>
                </a:solidFill>
                <a:uFillTx/>
                <a:latin typeface="Cabin"/>
                <a:ea typeface="Cabin"/>
              </a:rPr>
              <a:t>Requête SQL</a:t>
            </a:r>
            <a:r>
              <a:rPr b="0" lang="en-US" sz="1450" strike="noStrike" u="none">
                <a:solidFill>
                  <a:srgbClr val="cad6de"/>
                </a:solidFill>
                <a:uFillTx/>
                <a:latin typeface="Cabin"/>
                <a:ea typeface="Cabin"/>
              </a:rPr>
              <a:t> : Prépare et exécute une requête d'insertion sécurisée dans la table </a:t>
            </a:r>
            <a:r>
              <a:rPr b="0" lang="en-US" sz="1450" strike="noStrike" u="none">
                <a:solidFill>
                  <a:srgbClr val="cad6de"/>
                </a:solidFill>
                <a:highlight>
                  <a:srgbClr val="054842"/>
                </a:highlight>
                <a:uFillTx/>
                <a:latin typeface="Consolas"/>
                <a:ea typeface="Consolas"/>
              </a:rPr>
              <a:t>animal_data</a:t>
            </a:r>
            <a:r>
              <a:rPr b="0" lang="en-US" sz="1450" strike="noStrike" u="none">
                <a:solidFill>
                  <a:srgbClr val="cad6de"/>
                </a:solidFill>
                <a:uFillTx/>
                <a:latin typeface="Cabin"/>
                <a:ea typeface="Cabin"/>
              </a:rPr>
              <a:t>.</a:t>
            </a:r>
            <a:endParaRPr b="0" lang="fr-FR" sz="1450" strike="noStrike" u="none">
              <a:solidFill>
                <a:srgbClr val="000000"/>
              </a:solidFill>
              <a:uFillTx/>
              <a:latin typeface="Arial"/>
            </a:endParaRPr>
          </a:p>
        </p:txBody>
      </p:sp>
      <p:sp>
        <p:nvSpPr>
          <p:cNvPr id="367" name="Text 6"/>
          <p:cNvSpPr/>
          <p:nvPr/>
        </p:nvSpPr>
        <p:spPr>
          <a:xfrm>
            <a:off x="1441080" y="5271840"/>
            <a:ext cx="5041440" cy="608400"/>
          </a:xfrm>
          <a:prstGeom prst="rect">
            <a:avLst/>
          </a:prstGeom>
          <a:noFill/>
          <a:ln w="0">
            <a:noFill/>
          </a:ln>
        </p:spPr>
        <p:style>
          <a:lnRef idx="0"/>
          <a:fillRef idx="0"/>
          <a:effectRef idx="0"/>
          <a:fontRef idx="minor"/>
        </p:style>
        <p:txBody>
          <a:bodyPr lIns="0" rIns="0" tIns="0" bIns="0" anchor="t">
            <a:noAutofit/>
          </a:bodyPr>
          <a:p>
            <a:pPr lvl="1" marL="685800" indent="-343080">
              <a:lnSpc>
                <a:spcPts val="2350"/>
              </a:lnSpc>
              <a:buClr>
                <a:srgbClr val="cad6de"/>
              </a:buClr>
              <a:buFont typeface="Symbol" charset="2"/>
              <a:buChar char=""/>
            </a:pPr>
            <a:r>
              <a:rPr b="0" lang="en-US" sz="1450" strike="noStrike" u="none">
                <a:solidFill>
                  <a:srgbClr val="cad6de"/>
                </a:solidFill>
                <a:uFillTx/>
                <a:latin typeface="Cabin"/>
                <a:ea typeface="Cabin"/>
              </a:rPr>
              <a:t>En cas d'échec de la préparation ou de l'exécution de la requête, un message d'erreur est affiché.</a:t>
            </a:r>
            <a:endParaRPr b="0" lang="fr-FR" sz="1450" strike="noStrike" u="none">
              <a:solidFill>
                <a:srgbClr val="000000"/>
              </a:solidFill>
              <a:uFillTx/>
              <a:latin typeface="Arial"/>
            </a:endParaRPr>
          </a:p>
        </p:txBody>
      </p:sp>
      <p:sp>
        <p:nvSpPr>
          <p:cNvPr id="368" name="Text 7"/>
          <p:cNvSpPr/>
          <p:nvPr/>
        </p:nvSpPr>
        <p:spPr>
          <a:xfrm>
            <a:off x="1136520" y="5963760"/>
            <a:ext cx="5345640" cy="61596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1" lang="en-US" sz="1450" strike="noStrike" u="none">
                <a:solidFill>
                  <a:srgbClr val="cad6de"/>
                </a:solidFill>
                <a:uFillTx/>
                <a:latin typeface="Cabin"/>
                <a:ea typeface="Cabin"/>
              </a:rPr>
              <a:t>Réussite</a:t>
            </a:r>
            <a:r>
              <a:rPr b="0" lang="en-US" sz="1450" strike="noStrike" u="none">
                <a:solidFill>
                  <a:srgbClr val="cad6de"/>
                </a:solidFill>
                <a:uFillTx/>
                <a:latin typeface="Cabin"/>
                <a:ea typeface="Cabin"/>
              </a:rPr>
              <a:t> : Si l'insertion réussit, une variable de session </a:t>
            </a:r>
            <a:r>
              <a:rPr b="0" lang="en-US" sz="1450" strike="noStrike" u="none">
                <a:solidFill>
                  <a:srgbClr val="cad6de"/>
                </a:solidFill>
                <a:highlight>
                  <a:srgbClr val="054842"/>
                </a:highlight>
                <a:uFillTx/>
                <a:latin typeface="Consolas"/>
                <a:ea typeface="Consolas"/>
              </a:rPr>
              <a:t>success</a:t>
            </a:r>
            <a:r>
              <a:rPr b="0" lang="en-US" sz="1450" strike="noStrike" u="none">
                <a:solidFill>
                  <a:srgbClr val="cad6de"/>
                </a:solidFill>
                <a:uFillTx/>
                <a:latin typeface="Cabin"/>
                <a:ea typeface="Cabin"/>
              </a:rPr>
              <a:t> est définie pour indiquer le succès.</a:t>
            </a:r>
            <a:endParaRPr b="0" lang="fr-FR" sz="1450" strike="noStrike" u="none">
              <a:solidFill>
                <a:srgbClr val="000000"/>
              </a:solidFill>
              <a:uFillTx/>
              <a:latin typeface="Arial"/>
            </a:endParaRPr>
          </a:p>
        </p:txBody>
      </p:sp>
      <p:sp>
        <p:nvSpPr>
          <p:cNvPr id="369" name="Text 8"/>
          <p:cNvSpPr/>
          <p:nvPr/>
        </p:nvSpPr>
        <p:spPr>
          <a:xfrm>
            <a:off x="1136520" y="6663240"/>
            <a:ext cx="5345640" cy="91260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1" lang="en-US" sz="1450" strike="noStrike" u="none">
                <a:solidFill>
                  <a:srgbClr val="cad6de"/>
                </a:solidFill>
                <a:uFillTx/>
                <a:latin typeface="Cabin"/>
                <a:ea typeface="Cabin"/>
              </a:rPr>
              <a:t>Redirection</a:t>
            </a:r>
            <a:r>
              <a:rPr b="0" lang="en-US" sz="1450" strike="noStrike" u="none">
                <a:solidFill>
                  <a:srgbClr val="cad6de"/>
                </a:solidFill>
                <a:uFillTx/>
                <a:latin typeface="Cabin"/>
                <a:ea typeface="Cabin"/>
              </a:rPr>
              <a:t> : L'utilisateur est redirigé vers la même page pour éviter la soumission multiple du formulaire et pour afficher les données mises à jour.</a:t>
            </a:r>
            <a:endParaRPr b="0" lang="fr-FR" sz="14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0" name="Image 0" descr="preencoded.png"/>
          <p:cNvPicPr/>
          <p:nvPr/>
        </p:nvPicPr>
        <p:blipFill>
          <a:blip r:embed="rId1"/>
          <a:stretch/>
        </p:blipFill>
        <p:spPr>
          <a:xfrm>
            <a:off x="7315200" y="0"/>
            <a:ext cx="7314840" cy="8229240"/>
          </a:xfrm>
          <a:prstGeom prst="rect">
            <a:avLst/>
          </a:prstGeom>
          <a:ln w="0">
            <a:noFill/>
          </a:ln>
        </p:spPr>
      </p:pic>
      <p:pic>
        <p:nvPicPr>
          <p:cNvPr id="371" name="Image 1" descr="preencoded.png"/>
          <p:cNvPicPr/>
          <p:nvPr/>
        </p:nvPicPr>
        <p:blipFill>
          <a:blip r:embed="rId2"/>
          <a:stretch/>
        </p:blipFill>
        <p:spPr>
          <a:xfrm>
            <a:off x="7646760" y="834480"/>
            <a:ext cx="6652080" cy="6560640"/>
          </a:xfrm>
          <a:prstGeom prst="rect">
            <a:avLst/>
          </a:prstGeom>
          <a:ln w="0">
            <a:noFill/>
          </a:ln>
        </p:spPr>
      </p:pic>
      <p:sp>
        <p:nvSpPr>
          <p:cNvPr id="372" name="Text 0"/>
          <p:cNvSpPr/>
          <p:nvPr/>
        </p:nvSpPr>
        <p:spPr>
          <a:xfrm>
            <a:off x="795240" y="977040"/>
            <a:ext cx="5724720" cy="362880"/>
          </a:xfrm>
          <a:prstGeom prst="rect">
            <a:avLst/>
          </a:prstGeom>
          <a:noFill/>
          <a:ln w="0">
            <a:noFill/>
          </a:ln>
        </p:spPr>
        <p:style>
          <a:lnRef idx="0"/>
          <a:fillRef idx="0"/>
          <a:effectRef idx="0"/>
          <a:fontRef idx="minor"/>
        </p:style>
        <p:txBody>
          <a:bodyPr wrap="none" lIns="0" rIns="0" tIns="0" bIns="0" anchor="t">
            <a:noAutofit/>
          </a:bodyPr>
          <a:p>
            <a:pPr algn="ctr">
              <a:lnSpc>
                <a:spcPts val="2849"/>
              </a:lnSpc>
              <a:tabLst>
                <a:tab algn="l" pos="0"/>
              </a:tabLst>
            </a:pPr>
            <a:r>
              <a:rPr b="1" lang="en-US" sz="1750" strike="noStrike" u="none">
                <a:solidFill>
                  <a:srgbClr val="cad6de"/>
                </a:solidFill>
                <a:uFillTx/>
                <a:latin typeface="Cabin"/>
                <a:ea typeface="Cabin"/>
              </a:rPr>
              <a:t>Traitement des Formulaires et Requêtes SQL</a:t>
            </a:r>
            <a:endParaRPr b="0" lang="fr-FR" sz="1750" strike="noStrike" u="none">
              <a:solidFill>
                <a:srgbClr val="000000"/>
              </a:solidFill>
              <a:uFillTx/>
              <a:latin typeface="Arial"/>
            </a:endParaRPr>
          </a:p>
        </p:txBody>
      </p:sp>
      <p:sp>
        <p:nvSpPr>
          <p:cNvPr id="373" name="Text 1"/>
          <p:cNvSpPr/>
          <p:nvPr/>
        </p:nvSpPr>
        <p:spPr>
          <a:xfrm>
            <a:off x="1085760" y="1544760"/>
            <a:ext cx="5433840" cy="29016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1" lang="en-US" sz="1400" strike="noStrike" u="none">
                <a:solidFill>
                  <a:srgbClr val="cad6de"/>
                </a:solidFill>
                <a:uFillTx/>
                <a:latin typeface="Cabin"/>
                <a:ea typeface="Cabin"/>
              </a:rPr>
              <a:t>Réinitialisation des Clics</a:t>
            </a:r>
            <a:r>
              <a:rPr b="0" lang="en-US" sz="1400" strike="noStrike" u="none">
                <a:solidFill>
                  <a:srgbClr val="cad6de"/>
                </a:solidFill>
                <a:uFillTx/>
                <a:latin typeface="Cabin"/>
                <a:ea typeface="Cabin"/>
              </a:rPr>
              <a:t> :</a:t>
            </a:r>
            <a:endParaRPr b="0" lang="fr-FR" sz="1400" strike="noStrike" u="none">
              <a:solidFill>
                <a:srgbClr val="000000"/>
              </a:solidFill>
              <a:uFillTx/>
              <a:latin typeface="Arial"/>
            </a:endParaRPr>
          </a:p>
        </p:txBody>
      </p:sp>
      <p:sp>
        <p:nvSpPr>
          <p:cNvPr id="374" name="Text 2"/>
          <p:cNvSpPr/>
          <p:nvPr/>
        </p:nvSpPr>
        <p:spPr>
          <a:xfrm>
            <a:off x="1376640" y="1914840"/>
            <a:ext cx="5143320" cy="886680"/>
          </a:xfrm>
          <a:prstGeom prst="rect">
            <a:avLst/>
          </a:prstGeom>
          <a:noFill/>
          <a:ln w="0">
            <a:noFill/>
          </a:ln>
        </p:spPr>
        <p:style>
          <a:lnRef idx="0"/>
          <a:fillRef idx="0"/>
          <a:effectRef idx="0"/>
          <a:fontRef idx="minor"/>
        </p:style>
        <p:txBody>
          <a:bodyPr lIns="0" rIns="0" tIns="0" bIns="0" anchor="t">
            <a:noAutofit/>
          </a:bodyPr>
          <a:p>
            <a:pPr>
              <a:lnSpc>
                <a:spcPts val="2251"/>
              </a:lnSpc>
              <a:tabLst>
                <a:tab algn="l" pos="0"/>
              </a:tabLst>
            </a:pPr>
            <a:r>
              <a:rPr b="0" lang="en-US" sz="1400" strike="noStrike" u="none">
                <a:solidFill>
                  <a:srgbClr val="cad6de"/>
                </a:solidFill>
                <a:uFillTx/>
                <a:latin typeface="Cabin"/>
                <a:ea typeface="Cabin"/>
              </a:rPr>
              <a:t>Si le formulaire de réinitialisation est soumis (</a:t>
            </a:r>
            <a:r>
              <a:rPr b="0" lang="en-US" sz="1400" strike="noStrike" u="none">
                <a:solidFill>
                  <a:srgbClr val="cad6de"/>
                </a:solidFill>
                <a:highlight>
                  <a:srgbClr val="054842"/>
                </a:highlight>
                <a:uFillTx/>
                <a:latin typeface="Consolas"/>
                <a:ea typeface="Consolas"/>
              </a:rPr>
              <a:t>$_POST['reset']</a:t>
            </a:r>
            <a:r>
              <a:rPr b="0" lang="en-US" sz="1400" strike="noStrike" u="none">
                <a:solidFill>
                  <a:srgbClr val="cad6de"/>
                </a:solidFill>
                <a:uFillTx/>
                <a:latin typeface="Cabin"/>
                <a:ea typeface="Cabin"/>
              </a:rPr>
              <a:t>), une requête SQL est préparée pour réinitialiser les clics dans la table </a:t>
            </a:r>
            <a:r>
              <a:rPr b="0" lang="en-US" sz="1400" strike="noStrike" u="none">
                <a:solidFill>
                  <a:srgbClr val="cad6de"/>
                </a:solidFill>
                <a:highlight>
                  <a:srgbClr val="054842"/>
                </a:highlight>
                <a:uFillTx/>
                <a:latin typeface="Consolas"/>
                <a:ea typeface="Consolas"/>
              </a:rPr>
              <a:t>habitat_clicks</a:t>
            </a:r>
            <a:r>
              <a:rPr b="0" lang="en-US" sz="1400" strike="noStrike" u="none">
                <a:solidFill>
                  <a:srgbClr val="cad6de"/>
                </a:solidFill>
                <a:uFillTx/>
                <a:latin typeface="Cabin"/>
                <a:ea typeface="Cabin"/>
              </a:rPr>
              <a:t>.</a:t>
            </a:r>
            <a:endParaRPr b="0" lang="fr-FR" sz="1400" strike="noStrike" u="none">
              <a:solidFill>
                <a:srgbClr val="000000"/>
              </a:solidFill>
              <a:uFillTx/>
              <a:latin typeface="Arial"/>
            </a:endParaRPr>
          </a:p>
        </p:txBody>
      </p:sp>
      <p:sp>
        <p:nvSpPr>
          <p:cNvPr id="375" name="Text 3"/>
          <p:cNvSpPr/>
          <p:nvPr/>
        </p:nvSpPr>
        <p:spPr>
          <a:xfrm>
            <a:off x="1376640" y="2881440"/>
            <a:ext cx="5143320" cy="581040"/>
          </a:xfrm>
          <a:prstGeom prst="rect">
            <a:avLst/>
          </a:prstGeom>
          <a:noFill/>
          <a:ln w="0">
            <a:noFill/>
          </a:ln>
        </p:spPr>
        <p:style>
          <a:lnRef idx="0"/>
          <a:fillRef idx="0"/>
          <a:effectRef idx="0"/>
          <a:fontRef idx="minor"/>
        </p:style>
        <p:txBody>
          <a:bodyPr lIns="0" rIns="0" tIns="0" bIns="0" anchor="t">
            <a:noAutofit/>
          </a:bodyPr>
          <a:p>
            <a:pPr lvl="1" marL="685800" indent="-343080">
              <a:lnSpc>
                <a:spcPts val="2251"/>
              </a:lnSpc>
              <a:buClr>
                <a:srgbClr val="cad6de"/>
              </a:buClr>
              <a:buFont typeface="Symbol" charset="2"/>
              <a:buChar char=""/>
            </a:pPr>
            <a:r>
              <a:rPr b="0" lang="en-US" sz="1400" strike="noStrike" u="none">
                <a:solidFill>
                  <a:srgbClr val="cad6de"/>
                </a:solidFill>
                <a:uFillTx/>
                <a:latin typeface="Cabin"/>
                <a:ea typeface="Cabin"/>
              </a:rPr>
              <a:t>En cas d'erreur lors de la préparation ou de l'exécution de la requête, un message d'erreur est affiché.</a:t>
            </a:r>
            <a:endParaRPr b="0" lang="fr-FR" sz="1400" strike="noStrike" u="none">
              <a:solidFill>
                <a:srgbClr val="000000"/>
              </a:solidFill>
              <a:uFillTx/>
              <a:latin typeface="Arial"/>
            </a:endParaRPr>
          </a:p>
        </p:txBody>
      </p:sp>
      <p:sp>
        <p:nvSpPr>
          <p:cNvPr id="376" name="Text 4"/>
          <p:cNvSpPr/>
          <p:nvPr/>
        </p:nvSpPr>
        <p:spPr>
          <a:xfrm>
            <a:off x="1376640" y="3542040"/>
            <a:ext cx="5143320" cy="581040"/>
          </a:xfrm>
          <a:prstGeom prst="rect">
            <a:avLst/>
          </a:prstGeom>
          <a:noFill/>
          <a:ln w="0">
            <a:noFill/>
          </a:ln>
        </p:spPr>
        <p:style>
          <a:lnRef idx="0"/>
          <a:fillRef idx="0"/>
          <a:effectRef idx="0"/>
          <a:fontRef idx="minor"/>
        </p:style>
        <p:txBody>
          <a:bodyPr lIns="0" rIns="0" tIns="0" bIns="0" anchor="t">
            <a:noAutofit/>
          </a:bodyPr>
          <a:p>
            <a:pPr lvl="1" marL="685800" indent="-343080">
              <a:lnSpc>
                <a:spcPts val="2251"/>
              </a:lnSpc>
              <a:buClr>
                <a:srgbClr val="cad6de"/>
              </a:buClr>
              <a:buFont typeface="Symbol" charset="2"/>
              <a:buChar char=""/>
            </a:pPr>
            <a:r>
              <a:rPr b="0" lang="en-US" sz="1400" strike="noStrike" u="none">
                <a:solidFill>
                  <a:srgbClr val="cad6de"/>
                </a:solidFill>
                <a:uFillTx/>
                <a:latin typeface="Cabin"/>
                <a:ea typeface="Cabin"/>
              </a:rPr>
              <a:t>Après une réinitialisation réussie, l'utilisateur est redirigé vers la même page pour mettre à jour les données affichées.</a:t>
            </a:r>
            <a:endParaRPr b="0" lang="fr-FR" sz="1400" strike="noStrike" u="none">
              <a:solidFill>
                <a:srgbClr val="000000"/>
              </a:solidFill>
              <a:uFillTx/>
              <a:latin typeface="Arial"/>
            </a:endParaRPr>
          </a:p>
        </p:txBody>
      </p:sp>
      <p:sp>
        <p:nvSpPr>
          <p:cNvPr id="377" name="Text 5"/>
          <p:cNvSpPr/>
          <p:nvPr/>
        </p:nvSpPr>
        <p:spPr>
          <a:xfrm>
            <a:off x="1085760" y="4202640"/>
            <a:ext cx="5433840" cy="29016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1" lang="en-US" sz="1400" strike="noStrike" u="none">
                <a:solidFill>
                  <a:srgbClr val="cad6de"/>
                </a:solidFill>
                <a:uFillTx/>
                <a:latin typeface="Cabin"/>
                <a:ea typeface="Cabin"/>
              </a:rPr>
              <a:t>Sélection des Clics des Habitats</a:t>
            </a:r>
            <a:r>
              <a:rPr b="0" lang="en-US" sz="1400" strike="noStrike" u="none">
                <a:solidFill>
                  <a:srgbClr val="cad6de"/>
                </a:solidFill>
                <a:uFillTx/>
                <a:latin typeface="Cabin"/>
                <a:ea typeface="Cabin"/>
              </a:rPr>
              <a:t> :</a:t>
            </a:r>
            <a:endParaRPr b="0" lang="fr-FR" sz="1400" strike="noStrike" u="none">
              <a:solidFill>
                <a:srgbClr val="000000"/>
              </a:solidFill>
              <a:uFillTx/>
              <a:latin typeface="Arial"/>
            </a:endParaRPr>
          </a:p>
        </p:txBody>
      </p:sp>
      <p:sp>
        <p:nvSpPr>
          <p:cNvPr id="378" name="Text 6"/>
          <p:cNvSpPr/>
          <p:nvPr/>
        </p:nvSpPr>
        <p:spPr>
          <a:xfrm>
            <a:off x="1376640" y="4572720"/>
            <a:ext cx="5143320" cy="588600"/>
          </a:xfrm>
          <a:prstGeom prst="rect">
            <a:avLst/>
          </a:prstGeom>
          <a:noFill/>
          <a:ln w="0">
            <a:noFill/>
          </a:ln>
        </p:spPr>
        <p:style>
          <a:lnRef idx="0"/>
          <a:fillRef idx="0"/>
          <a:effectRef idx="0"/>
          <a:fontRef idx="minor"/>
        </p:style>
        <p:txBody>
          <a:bodyPr lIns="0" rIns="0" tIns="0" bIns="0" anchor="t">
            <a:noAutofit/>
          </a:bodyPr>
          <a:p>
            <a:pPr>
              <a:lnSpc>
                <a:spcPts val="2251"/>
              </a:lnSpc>
              <a:tabLst>
                <a:tab algn="l" pos="0"/>
              </a:tabLst>
            </a:pPr>
            <a:r>
              <a:rPr b="0" lang="en-US" sz="1400" strike="noStrike" u="none">
                <a:solidFill>
                  <a:srgbClr val="cad6de"/>
                </a:solidFill>
                <a:uFillTx/>
                <a:latin typeface="Cabin"/>
                <a:ea typeface="Cabin"/>
              </a:rPr>
              <a:t>Une requête SQL est préparée pour sélectionner tous les enregistrements de la table </a:t>
            </a:r>
            <a:r>
              <a:rPr b="0" lang="en-US" sz="1400" strike="noStrike" u="none">
                <a:solidFill>
                  <a:srgbClr val="cad6de"/>
                </a:solidFill>
                <a:highlight>
                  <a:srgbClr val="054842"/>
                </a:highlight>
                <a:uFillTx/>
                <a:latin typeface="Consolas"/>
                <a:ea typeface="Consolas"/>
              </a:rPr>
              <a:t>habitat_clicks</a:t>
            </a:r>
            <a:r>
              <a:rPr b="0" lang="en-US" sz="1400" strike="noStrike" u="none">
                <a:solidFill>
                  <a:srgbClr val="cad6de"/>
                </a:solidFill>
                <a:uFillTx/>
                <a:latin typeface="Cabin"/>
                <a:ea typeface="Cabin"/>
              </a:rPr>
              <a:t>.</a:t>
            </a:r>
            <a:endParaRPr b="0" lang="fr-FR" sz="1400" strike="noStrike" u="none">
              <a:solidFill>
                <a:srgbClr val="000000"/>
              </a:solidFill>
              <a:uFillTx/>
              <a:latin typeface="Arial"/>
            </a:endParaRPr>
          </a:p>
        </p:txBody>
      </p:sp>
      <p:sp>
        <p:nvSpPr>
          <p:cNvPr id="379" name="Text 7"/>
          <p:cNvSpPr/>
          <p:nvPr/>
        </p:nvSpPr>
        <p:spPr>
          <a:xfrm>
            <a:off x="1376640" y="5240880"/>
            <a:ext cx="5143320" cy="588600"/>
          </a:xfrm>
          <a:prstGeom prst="rect">
            <a:avLst/>
          </a:prstGeom>
          <a:noFill/>
          <a:ln w="0">
            <a:noFill/>
          </a:ln>
        </p:spPr>
        <p:style>
          <a:lnRef idx="0"/>
          <a:fillRef idx="0"/>
          <a:effectRef idx="0"/>
          <a:fontRef idx="minor"/>
        </p:style>
        <p:txBody>
          <a:bodyPr lIns="0" rIns="0" tIns="0" bIns="0" anchor="t">
            <a:noAutofit/>
          </a:bodyPr>
          <a:p>
            <a:pPr>
              <a:lnSpc>
                <a:spcPts val="2251"/>
              </a:lnSpc>
              <a:tabLst>
                <a:tab algn="l" pos="0"/>
              </a:tabLst>
            </a:pPr>
            <a:r>
              <a:rPr b="0" lang="en-US" sz="1400" strike="noStrike" u="none">
                <a:solidFill>
                  <a:srgbClr val="cad6de"/>
                </a:solidFill>
                <a:uFillTx/>
                <a:latin typeface="Cabin"/>
                <a:ea typeface="Cabin"/>
              </a:rPr>
              <a:t>Les résultats sont récupérés et stockés dans un tableau associatif (</a:t>
            </a:r>
            <a:r>
              <a:rPr b="0" lang="en-US" sz="1400" strike="noStrike" u="none">
                <a:solidFill>
                  <a:srgbClr val="cad6de"/>
                </a:solidFill>
                <a:highlight>
                  <a:srgbClr val="054842"/>
                </a:highlight>
                <a:uFillTx/>
                <a:latin typeface="Consolas"/>
                <a:ea typeface="Consolas"/>
              </a:rPr>
              <a:t>$clicksData</a:t>
            </a:r>
            <a:r>
              <a:rPr b="0" lang="en-US" sz="1400" strike="noStrike" u="none">
                <a:solidFill>
                  <a:srgbClr val="cad6de"/>
                </a:solidFill>
                <a:uFillTx/>
                <a:latin typeface="Cabin"/>
                <a:ea typeface="Cabin"/>
              </a:rPr>
              <a:t>).</a:t>
            </a:r>
            <a:endParaRPr b="0" lang="fr-FR" sz="1400" strike="noStrike" u="none">
              <a:solidFill>
                <a:srgbClr val="000000"/>
              </a:solidFill>
              <a:uFillTx/>
              <a:latin typeface="Arial"/>
            </a:endParaRPr>
          </a:p>
        </p:txBody>
      </p:sp>
      <p:sp>
        <p:nvSpPr>
          <p:cNvPr id="380" name="Text 8"/>
          <p:cNvSpPr/>
          <p:nvPr/>
        </p:nvSpPr>
        <p:spPr>
          <a:xfrm>
            <a:off x="1085760" y="5909400"/>
            <a:ext cx="5433840" cy="29016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1" lang="en-US" sz="1400" strike="noStrike" u="none">
                <a:solidFill>
                  <a:srgbClr val="cad6de"/>
                </a:solidFill>
                <a:uFillTx/>
                <a:latin typeface="Cabin"/>
                <a:ea typeface="Cabin"/>
              </a:rPr>
              <a:t>Sélection des Données de Soins des Animaux</a:t>
            </a:r>
            <a:r>
              <a:rPr b="0" lang="en-US" sz="1400" strike="noStrike" u="none">
                <a:solidFill>
                  <a:srgbClr val="cad6de"/>
                </a:solidFill>
                <a:uFillTx/>
                <a:latin typeface="Cabin"/>
                <a:ea typeface="Cabin"/>
              </a:rPr>
              <a:t> :</a:t>
            </a:r>
            <a:endParaRPr b="0" lang="fr-FR" sz="1400" strike="noStrike" u="none">
              <a:solidFill>
                <a:srgbClr val="000000"/>
              </a:solidFill>
              <a:uFillTx/>
              <a:latin typeface="Arial"/>
            </a:endParaRPr>
          </a:p>
        </p:txBody>
      </p:sp>
      <p:sp>
        <p:nvSpPr>
          <p:cNvPr id="381" name="Text 9"/>
          <p:cNvSpPr/>
          <p:nvPr/>
        </p:nvSpPr>
        <p:spPr>
          <a:xfrm>
            <a:off x="1376640" y="6279480"/>
            <a:ext cx="5143320" cy="1177560"/>
          </a:xfrm>
          <a:prstGeom prst="rect">
            <a:avLst/>
          </a:prstGeom>
          <a:noFill/>
          <a:ln w="0">
            <a:noFill/>
          </a:ln>
        </p:spPr>
        <p:style>
          <a:lnRef idx="0"/>
          <a:fillRef idx="0"/>
          <a:effectRef idx="0"/>
          <a:fontRef idx="minor"/>
        </p:style>
        <p:txBody>
          <a:bodyPr lIns="0" rIns="0" tIns="0" bIns="0" anchor="t">
            <a:noAutofit/>
          </a:bodyPr>
          <a:p>
            <a:pPr>
              <a:lnSpc>
                <a:spcPts val="2251"/>
              </a:lnSpc>
              <a:tabLst>
                <a:tab algn="l" pos="0"/>
              </a:tabLst>
            </a:pPr>
            <a:r>
              <a:rPr b="0" lang="en-US" sz="1400" strike="noStrike" u="none">
                <a:solidFill>
                  <a:srgbClr val="cad6de"/>
                </a:solidFill>
                <a:uFillTx/>
                <a:latin typeface="Cabin"/>
                <a:ea typeface="Cabin"/>
              </a:rPr>
              <a:t>Une requête SQL est préparée pour sélectionner les données de soins des animaux en joignant la table </a:t>
            </a:r>
            <a:r>
              <a:rPr b="0" lang="en-US" sz="1400" strike="noStrike" u="none">
                <a:solidFill>
                  <a:srgbClr val="cad6de"/>
                </a:solidFill>
                <a:highlight>
                  <a:srgbClr val="054842"/>
                </a:highlight>
                <a:uFillTx/>
                <a:latin typeface="Consolas"/>
                <a:ea typeface="Consolas"/>
              </a:rPr>
              <a:t>animal_data</a:t>
            </a:r>
            <a:r>
              <a:rPr b="0" lang="en-US" sz="1400" strike="noStrike" u="none">
                <a:solidFill>
                  <a:srgbClr val="cad6de"/>
                </a:solidFill>
                <a:uFillTx/>
                <a:latin typeface="Cabin"/>
                <a:ea typeface="Cabin"/>
              </a:rPr>
              <a:t> avec </a:t>
            </a:r>
            <a:r>
              <a:rPr b="0" lang="en-US" sz="1400" strike="noStrike" u="none">
                <a:solidFill>
                  <a:srgbClr val="cad6de"/>
                </a:solidFill>
                <a:highlight>
                  <a:srgbClr val="054842"/>
                </a:highlight>
                <a:uFillTx/>
                <a:latin typeface="Consolas"/>
                <a:ea typeface="Consolas"/>
              </a:rPr>
              <a:t>users</a:t>
            </a:r>
            <a:r>
              <a:rPr b="0" lang="en-US" sz="1400" strike="noStrike" u="none">
                <a:solidFill>
                  <a:srgbClr val="cad6de"/>
                </a:solidFill>
                <a:uFillTx/>
                <a:latin typeface="Cabin"/>
                <a:ea typeface="Cabin"/>
              </a:rPr>
              <a:t> pour obtenir les détails des utilisateurs. Les résultats sont triés par date de consultation (</a:t>
            </a:r>
            <a:r>
              <a:rPr b="0" lang="en-US" sz="1400" strike="noStrike" u="none">
                <a:solidFill>
                  <a:srgbClr val="cad6de"/>
                </a:solidFill>
                <a:highlight>
                  <a:srgbClr val="054842"/>
                </a:highlight>
                <a:uFillTx/>
                <a:latin typeface="Consolas"/>
                <a:ea typeface="Consolas"/>
              </a:rPr>
              <a:t>checkup_date</a:t>
            </a:r>
            <a:r>
              <a:rPr b="0" lang="en-US" sz="1400" strike="noStrike" u="none">
                <a:solidFill>
                  <a:srgbClr val="cad6de"/>
                </a:solidFill>
                <a:uFillTx/>
                <a:latin typeface="Cabin"/>
                <a:ea typeface="Cabin"/>
              </a:rPr>
              <a:t>) dans l'ordre décroissant.</a:t>
            </a:r>
            <a:endParaRPr b="0" lang="fr-FR"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2" name="Image 0" descr="preencoded.png"/>
          <p:cNvPicPr/>
          <p:nvPr/>
        </p:nvPicPr>
        <p:blipFill>
          <a:blip r:embed="rId1"/>
          <a:stretch/>
        </p:blipFill>
        <p:spPr>
          <a:xfrm>
            <a:off x="0" y="0"/>
            <a:ext cx="14630040" cy="2991960"/>
          </a:xfrm>
          <a:prstGeom prst="rect">
            <a:avLst/>
          </a:prstGeom>
          <a:ln w="0">
            <a:noFill/>
          </a:ln>
        </p:spPr>
      </p:pic>
      <p:sp>
        <p:nvSpPr>
          <p:cNvPr id="383" name="Text 0"/>
          <p:cNvSpPr/>
          <p:nvPr/>
        </p:nvSpPr>
        <p:spPr>
          <a:xfrm>
            <a:off x="837720" y="4321080"/>
            <a:ext cx="12954600" cy="382680"/>
          </a:xfrm>
          <a:prstGeom prst="rect">
            <a:avLst/>
          </a:prstGeom>
          <a:noFill/>
          <a:ln w="0">
            <a:noFill/>
          </a:ln>
        </p:spPr>
        <p:style>
          <a:lnRef idx="0"/>
          <a:fillRef idx="0"/>
          <a:effectRef idx="0"/>
          <a:fontRef idx="minor"/>
        </p:style>
        <p:txBody>
          <a:bodyPr wrap="none" lIns="0" rIns="0" tIns="0" bIns="0" anchor="t">
            <a:noAutofit/>
          </a:bodyPr>
          <a:p>
            <a:pPr algn="ctr">
              <a:lnSpc>
                <a:spcPts val="2999"/>
              </a:lnSpc>
              <a:tabLst>
                <a:tab algn="l" pos="0"/>
              </a:tabLst>
            </a:pPr>
            <a:r>
              <a:rPr b="1" lang="en-US" sz="1850" strike="noStrike" u="none">
                <a:solidFill>
                  <a:srgbClr val="cad6de"/>
                </a:solidFill>
                <a:uFillTx/>
                <a:latin typeface="Cabin"/>
                <a:ea typeface="Cabin"/>
              </a:rPr>
              <a:t>Exécution de la Requête SQL</a:t>
            </a:r>
            <a:endParaRPr b="0" lang="fr-FR" sz="1850" strike="noStrike" u="none">
              <a:solidFill>
                <a:srgbClr val="000000"/>
              </a:solidFill>
              <a:uFillTx/>
              <a:latin typeface="Arial"/>
            </a:endParaRPr>
          </a:p>
        </p:txBody>
      </p:sp>
      <p:sp>
        <p:nvSpPr>
          <p:cNvPr id="384" name="Text 1"/>
          <p:cNvSpPr/>
          <p:nvPr/>
        </p:nvSpPr>
        <p:spPr>
          <a:xfrm>
            <a:off x="1220760" y="4919400"/>
            <a:ext cx="12571560" cy="77328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1" lang="en-US" sz="1850" strike="noStrike" u="none">
                <a:solidFill>
                  <a:srgbClr val="cad6de"/>
                </a:solidFill>
                <a:uFillTx/>
                <a:latin typeface="Cabin"/>
                <a:ea typeface="Cabin"/>
              </a:rPr>
              <a:t>Préparation de la Requête</a:t>
            </a:r>
            <a:r>
              <a:rPr b="0" lang="en-US" sz="1850" strike="noStrike" u="none">
                <a:solidFill>
                  <a:srgbClr val="cad6de"/>
                </a:solidFill>
                <a:uFillTx/>
                <a:latin typeface="Cabin"/>
                <a:ea typeface="Cabin"/>
              </a:rPr>
              <a:t> : La requête SQL (</a:t>
            </a:r>
            <a:r>
              <a:rPr b="0" lang="en-US" sz="1850" strike="noStrike" u="none">
                <a:solidFill>
                  <a:srgbClr val="cad6de"/>
                </a:solidFill>
                <a:highlight>
                  <a:srgbClr val="054842"/>
                </a:highlight>
                <a:uFillTx/>
                <a:latin typeface="Consolas"/>
                <a:ea typeface="Consolas"/>
              </a:rPr>
              <a:t>$sql</a:t>
            </a:r>
            <a:r>
              <a:rPr b="0" lang="en-US" sz="1850" strike="noStrike" u="none">
                <a:solidFill>
                  <a:srgbClr val="cad6de"/>
                </a:solidFill>
                <a:uFillTx/>
                <a:latin typeface="Cabin"/>
                <a:ea typeface="Cabin"/>
              </a:rPr>
              <a:t>) est préparée pour éviter les injections SQL. Si la préparation échoue, un message d'erreur est affiché.</a:t>
            </a:r>
            <a:endParaRPr b="0" lang="fr-FR" sz="1850" strike="noStrike" u="none">
              <a:solidFill>
                <a:srgbClr val="000000"/>
              </a:solidFill>
              <a:uFillTx/>
              <a:latin typeface="Arial"/>
            </a:endParaRPr>
          </a:p>
        </p:txBody>
      </p:sp>
      <p:sp>
        <p:nvSpPr>
          <p:cNvPr id="385" name="Text 2"/>
          <p:cNvSpPr/>
          <p:nvPr/>
        </p:nvSpPr>
        <p:spPr>
          <a:xfrm>
            <a:off x="1220760" y="5776920"/>
            <a:ext cx="12571560" cy="39024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Exécution de la Requête</a:t>
            </a:r>
            <a:r>
              <a:rPr b="0" lang="en-US" sz="1850" strike="noStrike" u="none">
                <a:solidFill>
                  <a:srgbClr val="cad6de"/>
                </a:solidFill>
                <a:uFillTx/>
                <a:latin typeface="Cabin"/>
                <a:ea typeface="Cabin"/>
              </a:rPr>
              <a:t> : La requête est exécutée avec </a:t>
            </a:r>
            <a:r>
              <a:rPr b="0" lang="en-US" sz="1850" strike="noStrike" u="none">
                <a:solidFill>
                  <a:srgbClr val="cad6de"/>
                </a:solidFill>
                <a:highlight>
                  <a:srgbClr val="054842"/>
                </a:highlight>
                <a:uFillTx/>
                <a:latin typeface="Consolas"/>
                <a:ea typeface="Consolas"/>
              </a:rPr>
              <a:t>$stmt-&gt;execute()</a:t>
            </a:r>
            <a:r>
              <a:rPr b="0" lang="en-US" sz="1850" strike="noStrike" u="none">
                <a:solidFill>
                  <a:srgbClr val="cad6de"/>
                </a:solidFill>
                <a:uFillTx/>
                <a:latin typeface="Cabin"/>
                <a:ea typeface="Cabin"/>
              </a:rPr>
              <a:t>.</a:t>
            </a:r>
            <a:endParaRPr b="0" lang="fr-FR" sz="1850" strike="noStrike" u="none">
              <a:solidFill>
                <a:srgbClr val="000000"/>
              </a:solidFill>
              <a:uFillTx/>
              <a:latin typeface="Arial"/>
            </a:endParaRPr>
          </a:p>
        </p:txBody>
      </p:sp>
      <p:sp>
        <p:nvSpPr>
          <p:cNvPr id="386" name="Text 3"/>
          <p:cNvSpPr/>
          <p:nvPr/>
        </p:nvSpPr>
        <p:spPr>
          <a:xfrm>
            <a:off x="1220760" y="6251040"/>
            <a:ext cx="12571560" cy="39024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Récupération des Résultats</a:t>
            </a:r>
            <a:r>
              <a:rPr b="0" lang="en-US" sz="1850" strike="noStrike" u="none">
                <a:solidFill>
                  <a:srgbClr val="cad6de"/>
                </a:solidFill>
                <a:uFillTx/>
                <a:latin typeface="Cabin"/>
                <a:ea typeface="Cabin"/>
              </a:rPr>
              <a:t> : Les résultats de la requête sont récupérés avec </a:t>
            </a:r>
            <a:r>
              <a:rPr b="0" lang="en-US" sz="1850" strike="noStrike" u="none">
                <a:solidFill>
                  <a:srgbClr val="cad6de"/>
                </a:solidFill>
                <a:highlight>
                  <a:srgbClr val="054842"/>
                </a:highlight>
                <a:uFillTx/>
                <a:latin typeface="Consolas"/>
                <a:ea typeface="Consolas"/>
              </a:rPr>
              <a:t>$stmt-&gt;get_result()</a:t>
            </a:r>
            <a:r>
              <a:rPr b="0" lang="en-US" sz="1850" strike="noStrike" u="none">
                <a:solidFill>
                  <a:srgbClr val="cad6de"/>
                </a:solidFill>
                <a:uFillTx/>
                <a:latin typeface="Cabin"/>
                <a:ea typeface="Cabin"/>
              </a:rPr>
              <a:t> et stockés dans </a:t>
            </a:r>
            <a:r>
              <a:rPr b="0" lang="en-US" sz="1850" strike="noStrike" u="none">
                <a:solidFill>
                  <a:srgbClr val="cad6de"/>
                </a:solidFill>
                <a:highlight>
                  <a:srgbClr val="054842"/>
                </a:highlight>
                <a:uFillTx/>
                <a:latin typeface="Consolas"/>
                <a:ea typeface="Consolas"/>
              </a:rPr>
              <a:t>$result</a:t>
            </a:r>
            <a:r>
              <a:rPr b="0" lang="en-US" sz="1850" strike="noStrike" u="none">
                <a:solidFill>
                  <a:srgbClr val="cad6de"/>
                </a:solidFill>
                <a:uFillTx/>
                <a:latin typeface="Cabin"/>
                <a:ea typeface="Cabin"/>
              </a:rPr>
              <a:t>.</a:t>
            </a:r>
            <a:endParaRPr b="0" lang="fr-FR" sz="1850" strike="noStrike" u="none">
              <a:solidFill>
                <a:srgbClr val="000000"/>
              </a:solidFill>
              <a:uFillTx/>
              <a:latin typeface="Arial"/>
            </a:endParaRPr>
          </a:p>
        </p:txBody>
      </p:sp>
      <p:sp>
        <p:nvSpPr>
          <p:cNvPr id="387" name="Text 4"/>
          <p:cNvSpPr/>
          <p:nvPr/>
        </p:nvSpPr>
        <p:spPr>
          <a:xfrm>
            <a:off x="1220760" y="6725520"/>
            <a:ext cx="12571560" cy="39024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Fermeture des Ressources</a:t>
            </a:r>
            <a:r>
              <a:rPr b="0" lang="en-US" sz="1850" strike="noStrike" u="none">
                <a:solidFill>
                  <a:srgbClr val="cad6de"/>
                </a:solidFill>
                <a:uFillTx/>
                <a:latin typeface="Cabin"/>
                <a:ea typeface="Cabin"/>
              </a:rPr>
              <a:t> : La déclaration (</a:t>
            </a:r>
            <a:r>
              <a:rPr b="0" lang="en-US" sz="1850" strike="noStrike" u="none">
                <a:solidFill>
                  <a:srgbClr val="cad6de"/>
                </a:solidFill>
                <a:highlight>
                  <a:srgbClr val="054842"/>
                </a:highlight>
                <a:uFillTx/>
                <a:latin typeface="Consolas"/>
                <a:ea typeface="Consolas"/>
              </a:rPr>
              <a:t>$stmt</a:t>
            </a:r>
            <a:r>
              <a:rPr b="0" lang="en-US" sz="1850" strike="noStrike" u="none">
                <a:solidFill>
                  <a:srgbClr val="cad6de"/>
                </a:solidFill>
                <a:uFillTx/>
                <a:latin typeface="Cabin"/>
                <a:ea typeface="Cabin"/>
              </a:rPr>
              <a:t>) et la connexion (</a:t>
            </a:r>
            <a:r>
              <a:rPr b="0" lang="en-US" sz="1850" strike="noStrike" u="none">
                <a:solidFill>
                  <a:srgbClr val="cad6de"/>
                </a:solidFill>
                <a:highlight>
                  <a:srgbClr val="054842"/>
                </a:highlight>
                <a:uFillTx/>
                <a:latin typeface="Consolas"/>
                <a:ea typeface="Consolas"/>
              </a:rPr>
              <a:t>$conn</a:t>
            </a:r>
            <a:r>
              <a:rPr b="0" lang="en-US" sz="1850" strike="noStrike" u="none">
                <a:solidFill>
                  <a:srgbClr val="cad6de"/>
                </a:solidFill>
                <a:uFillTx/>
                <a:latin typeface="Cabin"/>
                <a:ea typeface="Cabin"/>
              </a:rPr>
              <a:t>) sont fermées pour libérer les ressources.</a:t>
            </a:r>
            <a:endParaRPr b="0" lang="fr-FR" sz="18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8" name="Image 0" descr="preencoded.png"/>
          <p:cNvPicPr/>
          <p:nvPr/>
        </p:nvPicPr>
        <p:blipFill>
          <a:blip r:embed="rId1"/>
          <a:stretch/>
        </p:blipFill>
        <p:spPr>
          <a:xfrm>
            <a:off x="7315200" y="0"/>
            <a:ext cx="7314840" cy="8229240"/>
          </a:xfrm>
          <a:prstGeom prst="rect">
            <a:avLst/>
          </a:prstGeom>
          <a:ln w="0">
            <a:noFill/>
          </a:ln>
        </p:spPr>
      </p:pic>
      <p:sp>
        <p:nvSpPr>
          <p:cNvPr id="389" name="Text 0"/>
          <p:cNvSpPr/>
          <p:nvPr/>
        </p:nvSpPr>
        <p:spPr>
          <a:xfrm>
            <a:off x="837720" y="1042560"/>
            <a:ext cx="563940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Intégration Firebase et Suivi des Clics</a:t>
            </a:r>
            <a:endParaRPr b="0" lang="fr-FR" sz="1850" strike="noStrike" u="none">
              <a:solidFill>
                <a:srgbClr val="000000"/>
              </a:solidFill>
              <a:uFillTx/>
              <a:latin typeface="Arial"/>
            </a:endParaRPr>
          </a:p>
        </p:txBody>
      </p:sp>
      <p:sp>
        <p:nvSpPr>
          <p:cNvPr id="390" name="Text 1"/>
          <p:cNvSpPr/>
          <p:nvPr/>
        </p:nvSpPr>
        <p:spPr>
          <a:xfrm>
            <a:off x="1144080" y="1640880"/>
            <a:ext cx="5333040" cy="91836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Importation des Modules Firebase</a:t>
            </a:r>
            <a:r>
              <a:rPr b="0" lang="en-US" sz="1500" strike="noStrike" u="none">
                <a:solidFill>
                  <a:srgbClr val="cad6de"/>
                </a:solidFill>
                <a:uFillTx/>
                <a:latin typeface="Cabin"/>
                <a:ea typeface="Cabin"/>
              </a:rPr>
              <a:t> : Le code importe les modules nécessaires pour utiliser Firebase et Firestore à partir des URLs spécifiées.</a:t>
            </a:r>
            <a:endParaRPr b="0" lang="fr-FR" sz="1500" strike="noStrike" u="none">
              <a:solidFill>
                <a:srgbClr val="000000"/>
              </a:solidFill>
              <a:uFillTx/>
              <a:latin typeface="Arial"/>
            </a:endParaRPr>
          </a:p>
        </p:txBody>
      </p:sp>
      <p:sp>
        <p:nvSpPr>
          <p:cNvPr id="391" name="Text 2"/>
          <p:cNvSpPr/>
          <p:nvPr/>
        </p:nvSpPr>
        <p:spPr>
          <a:xfrm>
            <a:off x="1144080" y="2643480"/>
            <a:ext cx="5333040" cy="61956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Configuration Firebase</a:t>
            </a:r>
            <a:r>
              <a:rPr b="0" lang="en-US" sz="1500" strike="noStrike" u="none">
                <a:solidFill>
                  <a:srgbClr val="cad6de"/>
                </a:solidFill>
                <a:uFillTx/>
                <a:latin typeface="Cabin"/>
                <a:ea typeface="Cabin"/>
              </a:rPr>
              <a:t> : </a:t>
            </a:r>
            <a:r>
              <a:rPr b="0" lang="en-US" sz="1500" strike="noStrike" u="none">
                <a:solidFill>
                  <a:srgbClr val="cad6de"/>
                </a:solidFill>
                <a:highlight>
                  <a:srgbClr val="054842"/>
                </a:highlight>
                <a:uFillTx/>
                <a:latin typeface="Consolas"/>
                <a:ea typeface="Consolas"/>
              </a:rPr>
              <a:t>firebaseConfig</a:t>
            </a:r>
            <a:r>
              <a:rPr b="0" lang="en-US" sz="1500" strike="noStrike" u="none">
                <a:solidFill>
                  <a:srgbClr val="cad6de"/>
                </a:solidFill>
                <a:uFillTx/>
                <a:latin typeface="Cabin"/>
                <a:ea typeface="Cabin"/>
              </a:rPr>
              <a:t> contient les informations nécessaires pour connecter l'application à Firebase.</a:t>
            </a:r>
            <a:endParaRPr b="0" lang="fr-FR" sz="1500" strike="noStrike" u="none">
              <a:solidFill>
                <a:srgbClr val="000000"/>
              </a:solidFill>
              <a:uFillTx/>
              <a:latin typeface="Arial"/>
            </a:endParaRPr>
          </a:p>
        </p:txBody>
      </p:sp>
      <p:sp>
        <p:nvSpPr>
          <p:cNvPr id="392" name="Text 3"/>
          <p:cNvSpPr/>
          <p:nvPr/>
        </p:nvSpPr>
        <p:spPr>
          <a:xfrm>
            <a:off x="1144080" y="3346920"/>
            <a:ext cx="5333040" cy="93348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Initialisation de Firebase</a:t>
            </a:r>
            <a:r>
              <a:rPr b="0" lang="en-US" sz="1500" strike="noStrike" u="none">
                <a:solidFill>
                  <a:srgbClr val="cad6de"/>
                </a:solidFill>
                <a:uFillTx/>
                <a:latin typeface="Cabin"/>
                <a:ea typeface="Cabin"/>
              </a:rPr>
              <a:t> : </a:t>
            </a:r>
            <a:r>
              <a:rPr b="0" lang="en-US" sz="1500" strike="noStrike" u="none">
                <a:solidFill>
                  <a:srgbClr val="cad6de"/>
                </a:solidFill>
                <a:highlight>
                  <a:srgbClr val="054842"/>
                </a:highlight>
                <a:uFillTx/>
                <a:latin typeface="Consolas"/>
                <a:ea typeface="Consolas"/>
              </a:rPr>
              <a:t>initializeApp(firebaseConfig)</a:t>
            </a:r>
            <a:r>
              <a:rPr b="0" lang="en-US" sz="1500" strike="noStrike" u="none">
                <a:solidFill>
                  <a:srgbClr val="cad6de"/>
                </a:solidFill>
                <a:uFillTx/>
                <a:latin typeface="Cabin"/>
                <a:ea typeface="Cabin"/>
              </a:rPr>
              <a:t> initialise l'application Firebase, et </a:t>
            </a:r>
            <a:r>
              <a:rPr b="0" lang="en-US" sz="1500" strike="noStrike" u="none">
                <a:solidFill>
                  <a:srgbClr val="cad6de"/>
                </a:solidFill>
                <a:highlight>
                  <a:srgbClr val="054842"/>
                </a:highlight>
                <a:uFillTx/>
                <a:latin typeface="Consolas"/>
                <a:ea typeface="Consolas"/>
              </a:rPr>
              <a:t>getFirestore(app)</a:t>
            </a:r>
            <a:r>
              <a:rPr b="0" lang="en-US" sz="1500" strike="noStrike" u="none">
                <a:solidFill>
                  <a:srgbClr val="cad6de"/>
                </a:solidFill>
                <a:uFillTx/>
                <a:latin typeface="Cabin"/>
                <a:ea typeface="Cabin"/>
              </a:rPr>
              <a:t> obtient une instance de Firestore pour interagir avec la base de données.</a:t>
            </a:r>
            <a:endParaRPr b="0" lang="fr-FR" sz="1500" strike="noStrike" u="none">
              <a:solidFill>
                <a:srgbClr val="000000"/>
              </a:solidFill>
              <a:uFillTx/>
              <a:latin typeface="Arial"/>
            </a:endParaRPr>
          </a:p>
        </p:txBody>
      </p:sp>
      <p:sp>
        <p:nvSpPr>
          <p:cNvPr id="393" name="Text 4"/>
          <p:cNvSpPr/>
          <p:nvPr/>
        </p:nvSpPr>
        <p:spPr>
          <a:xfrm>
            <a:off x="1144080" y="4364640"/>
            <a:ext cx="5333040" cy="30600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1" lang="en-US" sz="1500" strike="noStrike" u="none">
                <a:solidFill>
                  <a:srgbClr val="cad6de"/>
                </a:solidFill>
                <a:uFillTx/>
                <a:latin typeface="Cabin"/>
                <a:ea typeface="Cabin"/>
              </a:rPr>
              <a:t>Enregistrement des Clics</a:t>
            </a:r>
            <a:r>
              <a:rPr b="0" lang="en-US" sz="1500" strike="noStrike" u="none">
                <a:solidFill>
                  <a:srgbClr val="cad6de"/>
                </a:solidFill>
                <a:uFillTx/>
                <a:latin typeface="Cabin"/>
                <a:ea typeface="Cabin"/>
              </a:rPr>
              <a:t> :</a:t>
            </a:r>
            <a:endParaRPr b="0" lang="fr-FR" sz="1500" strike="noStrike" u="none">
              <a:solidFill>
                <a:srgbClr val="000000"/>
              </a:solidFill>
              <a:uFillTx/>
              <a:latin typeface="Arial"/>
            </a:endParaRPr>
          </a:p>
        </p:txBody>
      </p:sp>
      <p:sp>
        <p:nvSpPr>
          <p:cNvPr id="394" name="Text 5"/>
          <p:cNvSpPr/>
          <p:nvPr/>
        </p:nvSpPr>
        <p:spPr>
          <a:xfrm>
            <a:off x="1450440" y="4754520"/>
            <a:ext cx="5026680" cy="94104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Fonction </a:t>
            </a:r>
            <a:r>
              <a:rPr b="0" lang="en-US" sz="1500" strike="noStrike" u="none">
                <a:solidFill>
                  <a:srgbClr val="cad6de"/>
                </a:solidFill>
                <a:highlight>
                  <a:srgbClr val="054842"/>
                </a:highlight>
                <a:uFillTx/>
                <a:latin typeface="Consolas"/>
                <a:ea typeface="Consolas"/>
              </a:rPr>
              <a:t>logClick</a:t>
            </a:r>
            <a:r>
              <a:rPr b="0" lang="en-US" sz="1500" strike="noStrike" u="none">
                <a:solidFill>
                  <a:srgbClr val="cad6de"/>
                </a:solidFill>
                <a:uFillTx/>
                <a:latin typeface="Cabin"/>
                <a:ea typeface="Cabin"/>
              </a:rPr>
              <a:t> : Enregistre les clics dans la collection </a:t>
            </a:r>
            <a:r>
              <a:rPr b="0" lang="en-US" sz="1500" strike="noStrike" u="none">
                <a:solidFill>
                  <a:srgbClr val="cad6de"/>
                </a:solidFill>
                <a:highlight>
                  <a:srgbClr val="054842"/>
                </a:highlight>
                <a:uFillTx/>
                <a:latin typeface="Consolas"/>
                <a:ea typeface="Consolas"/>
              </a:rPr>
              <a:t>clicks</a:t>
            </a:r>
            <a:r>
              <a:rPr b="0" lang="en-US" sz="1500" strike="noStrike" u="none">
                <a:solidFill>
                  <a:srgbClr val="cad6de"/>
                </a:solidFill>
                <a:uFillTx/>
                <a:latin typeface="Cabin"/>
                <a:ea typeface="Cabin"/>
              </a:rPr>
              <a:t> de Firestore avec le nom de la plateforme (</a:t>
            </a:r>
            <a:r>
              <a:rPr b="0" lang="en-US" sz="1500" strike="noStrike" u="none">
                <a:solidFill>
                  <a:srgbClr val="cad6de"/>
                </a:solidFill>
                <a:highlight>
                  <a:srgbClr val="054842"/>
                </a:highlight>
                <a:uFillTx/>
                <a:latin typeface="Consolas"/>
                <a:ea typeface="Consolas"/>
              </a:rPr>
              <a:t>Instagram</a:t>
            </a:r>
            <a:r>
              <a:rPr b="0" lang="en-US" sz="1500" strike="noStrike" u="none">
                <a:solidFill>
                  <a:srgbClr val="cad6de"/>
                </a:solidFill>
                <a:uFillTx/>
                <a:latin typeface="Cabin"/>
                <a:ea typeface="Cabin"/>
              </a:rPr>
              <a:t> ou </a:t>
            </a:r>
            <a:r>
              <a:rPr b="0" lang="en-US" sz="1500" strike="noStrike" u="none">
                <a:solidFill>
                  <a:srgbClr val="cad6de"/>
                </a:solidFill>
                <a:highlight>
                  <a:srgbClr val="054842"/>
                </a:highlight>
                <a:uFillTx/>
                <a:latin typeface="Consolas"/>
                <a:ea typeface="Consolas"/>
              </a:rPr>
              <a:t>Facebook</a:t>
            </a:r>
            <a:r>
              <a:rPr b="0" lang="en-US" sz="1500" strike="noStrike" u="none">
                <a:solidFill>
                  <a:srgbClr val="cad6de"/>
                </a:solidFill>
                <a:uFillTx/>
                <a:latin typeface="Cabin"/>
                <a:ea typeface="Cabin"/>
              </a:rPr>
              <a:t>) et l'horodatage.</a:t>
            </a:r>
            <a:endParaRPr b="0" lang="fr-FR" sz="1500" strike="noStrike" u="none">
              <a:solidFill>
                <a:srgbClr val="000000"/>
              </a:solidFill>
              <a:uFillTx/>
              <a:latin typeface="Arial"/>
            </a:endParaRPr>
          </a:p>
        </p:txBody>
      </p:sp>
      <p:sp>
        <p:nvSpPr>
          <p:cNvPr id="395" name="Text 6"/>
          <p:cNvSpPr/>
          <p:nvPr/>
        </p:nvSpPr>
        <p:spPr>
          <a:xfrm>
            <a:off x="1450440" y="5779800"/>
            <a:ext cx="5026680" cy="92592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Gestion des Événements</a:t>
            </a:r>
            <a:r>
              <a:rPr b="0" lang="en-US" sz="1500" strike="noStrike" u="none">
                <a:solidFill>
                  <a:srgbClr val="cad6de"/>
                </a:solidFill>
                <a:uFillTx/>
                <a:latin typeface="Cabin"/>
                <a:ea typeface="Cabin"/>
              </a:rPr>
              <a:t> : Lorsqu'un lien dans la section </a:t>
            </a:r>
            <a:r>
              <a:rPr b="0" lang="en-US" sz="1500" strike="noStrike" u="none">
                <a:solidFill>
                  <a:srgbClr val="cad6de"/>
                </a:solidFill>
                <a:highlight>
                  <a:srgbClr val="054842"/>
                </a:highlight>
                <a:uFillTx/>
                <a:latin typeface="Consolas"/>
                <a:ea typeface="Consolas"/>
              </a:rPr>
              <a:t>.formcontact</a:t>
            </a:r>
            <a:r>
              <a:rPr b="0" lang="en-US" sz="1500" strike="noStrike" u="none">
                <a:solidFill>
                  <a:srgbClr val="cad6de"/>
                </a:solidFill>
                <a:uFillTx/>
                <a:latin typeface="Cabin"/>
                <a:ea typeface="Cabin"/>
              </a:rPr>
              <a:t> est cliqué, la fonction </a:t>
            </a:r>
            <a:r>
              <a:rPr b="0" lang="en-US" sz="1500" strike="noStrike" u="none">
                <a:solidFill>
                  <a:srgbClr val="cad6de"/>
                </a:solidFill>
                <a:highlight>
                  <a:srgbClr val="054842"/>
                </a:highlight>
                <a:uFillTx/>
                <a:latin typeface="Consolas"/>
                <a:ea typeface="Consolas"/>
              </a:rPr>
              <a:t>logClick</a:t>
            </a:r>
            <a:r>
              <a:rPr b="0" lang="en-US" sz="1500" strike="noStrike" u="none">
                <a:solidFill>
                  <a:srgbClr val="cad6de"/>
                </a:solidFill>
                <a:uFillTx/>
                <a:latin typeface="Cabin"/>
                <a:ea typeface="Cabin"/>
              </a:rPr>
              <a:t> est appelée avec la plateforme appropriée.</a:t>
            </a:r>
            <a:endParaRPr b="0" lang="fr-FR" sz="1500" strike="noStrike" u="none">
              <a:solidFill>
                <a:srgbClr val="000000"/>
              </a:solidFill>
              <a:uFillTx/>
              <a:latin typeface="Arial"/>
            </a:endParaRPr>
          </a:p>
        </p:txBody>
      </p:sp>
      <p:sp>
        <p:nvSpPr>
          <p:cNvPr id="396" name="Text 7"/>
          <p:cNvSpPr/>
          <p:nvPr/>
        </p:nvSpPr>
        <p:spPr>
          <a:xfrm>
            <a:off x="1144080" y="6789960"/>
            <a:ext cx="5333040" cy="61200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cad6de"/>
                </a:solidFill>
                <a:uFillTx/>
                <a:latin typeface="Cabin"/>
                <a:ea typeface="Cabin"/>
              </a:rPr>
              <a:t>Gestion des Erreurs</a:t>
            </a:r>
            <a:r>
              <a:rPr b="0" lang="en-US" sz="1500" strike="noStrike" u="none">
                <a:solidFill>
                  <a:srgbClr val="cad6de"/>
                </a:solidFill>
                <a:uFillTx/>
                <a:latin typeface="Cabin"/>
                <a:ea typeface="Cabin"/>
              </a:rPr>
              <a:t> : Les erreurs lors de l'ajout d'un document sont capturées et affichées dans la console.</a:t>
            </a:r>
            <a:endParaRPr b="0" lang="fr-FR" sz="15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Text 0"/>
          <p:cNvSpPr/>
          <p:nvPr/>
        </p:nvSpPr>
        <p:spPr>
          <a:xfrm>
            <a:off x="4457520" y="2446200"/>
            <a:ext cx="5715360" cy="703800"/>
          </a:xfrm>
          <a:prstGeom prst="rect">
            <a:avLst/>
          </a:prstGeom>
          <a:noFill/>
          <a:ln w="0">
            <a:noFill/>
          </a:ln>
        </p:spPr>
        <p:style>
          <a:lnRef idx="0"/>
          <a:fillRef idx="0"/>
          <a:effectRef idx="0"/>
          <a:fontRef idx="minor"/>
        </p:style>
        <p:txBody>
          <a:bodyPr wrap="none" lIns="0" rIns="0" tIns="0" bIns="0" anchor="t">
            <a:noAutofit/>
          </a:bodyPr>
          <a:p>
            <a:pPr algn="ctr">
              <a:lnSpc>
                <a:spcPts val="5499"/>
              </a:lnSpc>
              <a:tabLst>
                <a:tab algn="l" pos="0"/>
              </a:tabLst>
            </a:pPr>
            <a:r>
              <a:rPr b="0" lang="en-US" sz="4400" strike="noStrike" u="none">
                <a:solidFill>
                  <a:srgbClr val="ffffff"/>
                </a:solidFill>
                <a:uFillTx/>
                <a:latin typeface="Unbounded"/>
                <a:ea typeface="Unbounded"/>
              </a:rPr>
              <a:t>base de données</a:t>
            </a:r>
            <a:endParaRPr b="0" lang="fr-FR" sz="4400" strike="noStrike" u="none">
              <a:solidFill>
                <a:srgbClr val="000000"/>
              </a:solidFill>
              <a:uFillTx/>
              <a:latin typeface="Arial"/>
            </a:endParaRPr>
          </a:p>
        </p:txBody>
      </p:sp>
      <p:sp>
        <p:nvSpPr>
          <p:cNvPr id="398" name="Text 1"/>
          <p:cNvSpPr/>
          <p:nvPr/>
        </p:nvSpPr>
        <p:spPr>
          <a:xfrm>
            <a:off x="837720" y="3629160"/>
            <a:ext cx="1295460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0" lang="en-US" sz="1850" strike="noStrike" u="none">
                <a:solidFill>
                  <a:srgbClr val="cad6de"/>
                </a:solidFill>
                <a:uFillTx/>
                <a:latin typeface="Cabin"/>
                <a:ea typeface="Cabin"/>
              </a:rPr>
              <a:t>je vais maintenant vous expliquer comment la base de données de mon site web est structurée et gérée :</a:t>
            </a:r>
            <a:endParaRPr b="0" lang="fr-FR" sz="1850" strike="noStrike" u="none">
              <a:solidFill>
                <a:srgbClr val="000000"/>
              </a:solidFill>
              <a:uFillTx/>
              <a:latin typeface="Arial"/>
            </a:endParaRPr>
          </a:p>
        </p:txBody>
      </p:sp>
      <p:sp>
        <p:nvSpPr>
          <p:cNvPr id="399" name="Text 2"/>
          <p:cNvSpPr/>
          <p:nvPr/>
        </p:nvSpPr>
        <p:spPr>
          <a:xfrm>
            <a:off x="1220760" y="4281120"/>
            <a:ext cx="1257156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Modèle de Données</a:t>
            </a:r>
            <a:r>
              <a:rPr b="0" lang="en-US" sz="1850" strike="noStrike" u="none">
                <a:solidFill>
                  <a:srgbClr val="cad6de"/>
                </a:solidFill>
                <a:uFillTx/>
                <a:latin typeface="Cabin"/>
                <a:ea typeface="Cabin"/>
              </a:rPr>
              <a:t> : Organisation des tables et des relations pour structurer efficacement les informations.</a:t>
            </a:r>
            <a:endParaRPr b="0" lang="fr-FR" sz="1850" strike="noStrike" u="none">
              <a:solidFill>
                <a:srgbClr val="000000"/>
              </a:solidFill>
              <a:uFillTx/>
              <a:latin typeface="Arial"/>
            </a:endParaRPr>
          </a:p>
        </p:txBody>
      </p:sp>
      <p:sp>
        <p:nvSpPr>
          <p:cNvPr id="400" name="Text 3"/>
          <p:cNvSpPr/>
          <p:nvPr/>
        </p:nvSpPr>
        <p:spPr>
          <a:xfrm>
            <a:off x="1220760" y="4748040"/>
            <a:ext cx="1257156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Requêtes SQL et utilisation de l'opération CRUD</a:t>
            </a:r>
            <a:r>
              <a:rPr b="0" lang="en-US" sz="1850" strike="noStrike" u="none">
                <a:solidFill>
                  <a:srgbClr val="cad6de"/>
                </a:solidFill>
                <a:uFillTx/>
                <a:latin typeface="Cabin"/>
                <a:ea typeface="Cabin"/>
              </a:rPr>
              <a:t> : Utilisation des requêtes dont </a:t>
            </a:r>
            <a:r>
              <a:rPr b="1" lang="en-US" sz="1850" strike="noStrike" u="none">
                <a:solidFill>
                  <a:srgbClr val="cad6de"/>
                </a:solidFill>
                <a:uFillTx/>
                <a:latin typeface="Cabin"/>
                <a:ea typeface="Cabin"/>
              </a:rPr>
              <a:t>Create</a:t>
            </a:r>
            <a:r>
              <a:rPr b="0" lang="en-US" sz="1850" strike="noStrike" u="none">
                <a:solidFill>
                  <a:srgbClr val="cad6de"/>
                </a:solidFill>
                <a:uFillTx/>
                <a:latin typeface="Cabin"/>
                <a:ea typeface="Cabin"/>
              </a:rPr>
              <a:t> pour ajouter de nouvelles données.</a:t>
            </a:r>
            <a:endParaRPr b="0" lang="fr-FR" sz="1850" strike="noStrike" u="none">
              <a:solidFill>
                <a:srgbClr val="000000"/>
              </a:solidFill>
              <a:uFillTx/>
              <a:latin typeface="Arial"/>
            </a:endParaRPr>
          </a:p>
        </p:txBody>
      </p:sp>
      <p:sp>
        <p:nvSpPr>
          <p:cNvPr id="401" name="Text 4"/>
          <p:cNvSpPr/>
          <p:nvPr/>
        </p:nvSpPr>
        <p:spPr>
          <a:xfrm>
            <a:off x="837720" y="5400360"/>
            <a:ext cx="1295460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endParaRPr b="0" lang="en-US" sz="18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2" name="Image 0" descr="preencoded.png"/>
          <p:cNvPicPr/>
          <p:nvPr/>
        </p:nvPicPr>
        <p:blipFill>
          <a:blip r:embed="rId1"/>
          <a:stretch/>
        </p:blipFill>
        <p:spPr>
          <a:xfrm>
            <a:off x="633960" y="498240"/>
            <a:ext cx="7380360" cy="1324080"/>
          </a:xfrm>
          <a:prstGeom prst="rect">
            <a:avLst/>
          </a:prstGeom>
          <a:ln w="0">
            <a:noFill/>
          </a:ln>
        </p:spPr>
      </p:pic>
      <p:pic>
        <p:nvPicPr>
          <p:cNvPr id="403" name="Image 1" descr="preencoded.png"/>
          <p:cNvPicPr/>
          <p:nvPr/>
        </p:nvPicPr>
        <p:blipFill>
          <a:blip r:embed="rId2"/>
          <a:stretch/>
        </p:blipFill>
        <p:spPr>
          <a:xfrm>
            <a:off x="633960" y="2026080"/>
            <a:ext cx="7527240" cy="1663560"/>
          </a:xfrm>
          <a:prstGeom prst="rect">
            <a:avLst/>
          </a:prstGeom>
          <a:ln w="0">
            <a:noFill/>
          </a:ln>
        </p:spPr>
      </p:pic>
      <p:pic>
        <p:nvPicPr>
          <p:cNvPr id="404" name="Image 2" descr="preencoded.png"/>
          <p:cNvPicPr/>
          <p:nvPr/>
        </p:nvPicPr>
        <p:blipFill>
          <a:blip r:embed="rId3"/>
          <a:stretch/>
        </p:blipFill>
        <p:spPr>
          <a:xfrm>
            <a:off x="633960" y="3893760"/>
            <a:ext cx="7550280" cy="2093760"/>
          </a:xfrm>
          <a:prstGeom prst="rect">
            <a:avLst/>
          </a:prstGeom>
          <a:ln w="0">
            <a:noFill/>
          </a:ln>
        </p:spPr>
      </p:pic>
      <p:pic>
        <p:nvPicPr>
          <p:cNvPr id="405" name="Image 3" descr="preencoded.png"/>
          <p:cNvPicPr/>
          <p:nvPr/>
        </p:nvPicPr>
        <p:blipFill>
          <a:blip r:embed="rId4"/>
          <a:stretch/>
        </p:blipFill>
        <p:spPr>
          <a:xfrm>
            <a:off x="633960" y="6192000"/>
            <a:ext cx="7504920" cy="15390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 name="Image 0" descr="preencoded.png"/>
          <p:cNvPicPr/>
          <p:nvPr/>
        </p:nvPicPr>
        <p:blipFill>
          <a:blip r:embed="rId1"/>
          <a:stretch/>
        </p:blipFill>
        <p:spPr>
          <a:xfrm>
            <a:off x="0" y="0"/>
            <a:ext cx="5486040" cy="8229240"/>
          </a:xfrm>
          <a:prstGeom prst="rect">
            <a:avLst/>
          </a:prstGeom>
          <a:ln w="0">
            <a:noFill/>
          </a:ln>
        </p:spPr>
      </p:pic>
      <p:pic>
        <p:nvPicPr>
          <p:cNvPr id="198" name="Image 1" descr="preencoded.png"/>
          <p:cNvPicPr/>
          <p:nvPr/>
        </p:nvPicPr>
        <p:blipFill>
          <a:blip r:embed="rId2"/>
          <a:stretch/>
        </p:blipFill>
        <p:spPr>
          <a:xfrm>
            <a:off x="280440" y="419040"/>
            <a:ext cx="4925520" cy="7391160"/>
          </a:xfrm>
          <a:prstGeom prst="rect">
            <a:avLst/>
          </a:prstGeom>
          <a:ln w="0">
            <a:noFill/>
          </a:ln>
        </p:spPr>
      </p:pic>
      <p:sp>
        <p:nvSpPr>
          <p:cNvPr id="199" name="Text 0"/>
          <p:cNvSpPr/>
          <p:nvPr/>
        </p:nvSpPr>
        <p:spPr>
          <a:xfrm>
            <a:off x="6271200" y="618120"/>
            <a:ext cx="7574040" cy="1318320"/>
          </a:xfrm>
          <a:prstGeom prst="rect">
            <a:avLst/>
          </a:prstGeom>
          <a:noFill/>
          <a:ln w="0">
            <a:noFill/>
          </a:ln>
        </p:spPr>
        <p:style>
          <a:lnRef idx="0"/>
          <a:fillRef idx="0"/>
          <a:effectRef idx="0"/>
          <a:fontRef idx="minor"/>
        </p:style>
        <p:txBody>
          <a:bodyPr lIns="0" rIns="0" tIns="0" bIns="0" anchor="t">
            <a:noAutofit/>
          </a:bodyPr>
          <a:p>
            <a:pPr>
              <a:lnSpc>
                <a:spcPts val="5151"/>
              </a:lnSpc>
              <a:tabLst>
                <a:tab algn="l" pos="0"/>
              </a:tabLst>
            </a:pPr>
            <a:r>
              <a:rPr b="0" lang="en-US" sz="4150" strike="noStrike" u="none">
                <a:solidFill>
                  <a:srgbClr val="ffffff"/>
                </a:solidFill>
                <a:uFillTx/>
                <a:latin typeface="Unbounded"/>
                <a:ea typeface="Unbounded"/>
              </a:rPr>
              <a:t>Un Voyage à Travers les Continents</a:t>
            </a:r>
            <a:endParaRPr b="0" lang="fr-FR" sz="4150" strike="noStrike" u="none">
              <a:solidFill>
                <a:srgbClr val="000000"/>
              </a:solidFill>
              <a:uFillTx/>
              <a:latin typeface="Arial"/>
            </a:endParaRPr>
          </a:p>
        </p:txBody>
      </p:sp>
      <p:sp>
        <p:nvSpPr>
          <p:cNvPr id="200" name="Shape 1"/>
          <p:cNvSpPr/>
          <p:nvPr/>
        </p:nvSpPr>
        <p:spPr>
          <a:xfrm>
            <a:off x="6591960" y="2273400"/>
            <a:ext cx="30240" cy="5337720"/>
          </a:xfrm>
          <a:prstGeom prst="roundRect">
            <a:avLst>
              <a:gd name="adj" fmla="val 110347"/>
            </a:avLst>
          </a:prstGeom>
          <a:solidFill>
            <a:srgbClr val="49606e"/>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201" name="Shape 2"/>
          <p:cNvSpPr/>
          <p:nvPr/>
        </p:nvSpPr>
        <p:spPr>
          <a:xfrm>
            <a:off x="6829200" y="2762280"/>
            <a:ext cx="784440" cy="30240"/>
          </a:xfrm>
          <a:prstGeom prst="roundRect">
            <a:avLst>
              <a:gd name="adj" fmla="val 110347"/>
            </a:avLst>
          </a:prstGeom>
          <a:solidFill>
            <a:srgbClr val="49606e"/>
          </a:solidFill>
          <a:ln w="0">
            <a:noFill/>
          </a:ln>
        </p:spPr>
        <p:style>
          <a:lnRef idx="0"/>
          <a:fillRef idx="0"/>
          <a:effectRef idx="0"/>
          <a:fontRef idx="minor"/>
        </p:style>
        <p:txBody>
          <a:bodyPr lIns="90000" rIns="90000" tIns="-23400" bIns="-23400" anchor="t">
            <a:noAutofit/>
          </a:bodyPr>
          <a:p>
            <a:endParaRPr b="0" lang="fr-FR" sz="1800" strike="noStrike" u="none">
              <a:solidFill>
                <a:srgbClr val="ffffff"/>
              </a:solidFill>
              <a:uFillTx/>
              <a:latin typeface="Arial"/>
            </a:endParaRPr>
          </a:p>
        </p:txBody>
      </p:sp>
      <p:sp>
        <p:nvSpPr>
          <p:cNvPr id="202" name="Shape 3"/>
          <p:cNvSpPr/>
          <p:nvPr/>
        </p:nvSpPr>
        <p:spPr>
          <a:xfrm>
            <a:off x="6355080" y="2525400"/>
            <a:ext cx="504000" cy="504000"/>
          </a:xfrm>
          <a:prstGeom prst="roundRect">
            <a:avLst>
              <a:gd name="adj" fmla="val 6667"/>
            </a:avLst>
          </a:prstGeom>
          <a:solidFill>
            <a:srgbClr val="304755"/>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203" name="Text 4"/>
          <p:cNvSpPr/>
          <p:nvPr/>
        </p:nvSpPr>
        <p:spPr>
          <a:xfrm>
            <a:off x="6532920" y="2619360"/>
            <a:ext cx="148680" cy="316080"/>
          </a:xfrm>
          <a:prstGeom prst="rect">
            <a:avLst/>
          </a:prstGeom>
          <a:noFill/>
          <a:ln w="0">
            <a:noFill/>
          </a:ln>
        </p:spPr>
        <p:style>
          <a:lnRef idx="0"/>
          <a:fillRef idx="0"/>
          <a:effectRef idx="0"/>
          <a:fontRef idx="minor"/>
        </p:style>
        <p:txBody>
          <a:bodyPr wrap="none" lIns="0" rIns="0" tIns="0" bIns="0" anchor="t">
            <a:noAutofit/>
          </a:bodyPr>
          <a:p>
            <a:pPr algn="ctr">
              <a:lnSpc>
                <a:spcPts val="2449"/>
              </a:lnSpc>
              <a:tabLst>
                <a:tab algn="l" pos="0"/>
              </a:tabLst>
            </a:pPr>
            <a:r>
              <a:rPr b="0" lang="en-US" sz="2450" strike="noStrike" u="none">
                <a:solidFill>
                  <a:srgbClr val="cad6de"/>
                </a:solidFill>
                <a:uFillTx/>
                <a:latin typeface="Unbounded"/>
                <a:ea typeface="Unbounded"/>
              </a:rPr>
              <a:t>1</a:t>
            </a:r>
            <a:endParaRPr b="0" lang="fr-FR" sz="2450" strike="noStrike" u="none">
              <a:solidFill>
                <a:srgbClr val="000000"/>
              </a:solidFill>
              <a:uFillTx/>
              <a:latin typeface="Arial"/>
            </a:endParaRPr>
          </a:p>
        </p:txBody>
      </p:sp>
      <p:sp>
        <p:nvSpPr>
          <p:cNvPr id="204" name="Text 5"/>
          <p:cNvSpPr/>
          <p:nvPr/>
        </p:nvSpPr>
        <p:spPr>
          <a:xfrm>
            <a:off x="7840440" y="2497320"/>
            <a:ext cx="2637360" cy="32940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2050" strike="noStrike" u="none">
                <a:solidFill>
                  <a:srgbClr val="cad6de"/>
                </a:solidFill>
                <a:uFillTx/>
                <a:latin typeface="Unbounded"/>
                <a:ea typeface="Unbounded"/>
              </a:rPr>
              <a:t>Forêt Tropicale</a:t>
            </a:r>
            <a:endParaRPr b="0" lang="fr-FR" sz="2050" strike="noStrike" u="none">
              <a:solidFill>
                <a:srgbClr val="000000"/>
              </a:solidFill>
              <a:uFillTx/>
              <a:latin typeface="Arial"/>
            </a:endParaRPr>
          </a:p>
        </p:txBody>
      </p:sp>
      <p:sp>
        <p:nvSpPr>
          <p:cNvPr id="205" name="Text 6"/>
          <p:cNvSpPr/>
          <p:nvPr/>
        </p:nvSpPr>
        <p:spPr>
          <a:xfrm>
            <a:off x="7840440" y="2961720"/>
            <a:ext cx="6004800" cy="716760"/>
          </a:xfrm>
          <a:prstGeom prst="rect">
            <a:avLst/>
          </a:prstGeom>
          <a:noFill/>
          <a:ln w="0">
            <a:noFill/>
          </a:ln>
        </p:spPr>
        <p:style>
          <a:lnRef idx="0"/>
          <a:fillRef idx="0"/>
          <a:effectRef idx="0"/>
          <a:fontRef idx="minor"/>
        </p:style>
        <p:txBody>
          <a:bodyPr lIns="0" rIns="0" tIns="0" bIns="0" anchor="t">
            <a:noAutofit/>
          </a:bodyPr>
          <a:p>
            <a:pPr>
              <a:lnSpc>
                <a:spcPts val="2801"/>
              </a:lnSpc>
              <a:tabLst>
                <a:tab algn="l" pos="0"/>
              </a:tabLst>
            </a:pPr>
            <a:r>
              <a:rPr b="0" lang="en-US" sz="1750" strike="noStrike" u="none">
                <a:solidFill>
                  <a:srgbClr val="cad6de"/>
                </a:solidFill>
                <a:uFillTx/>
                <a:latin typeface="Cabin"/>
                <a:ea typeface="Cabin"/>
              </a:rPr>
              <a:t>Découvrez la biodiversité luxuriante des jungles d'Amérique du Sud et d'Asie.</a:t>
            </a:r>
            <a:endParaRPr b="0" lang="fr-FR" sz="1750" strike="noStrike" u="none">
              <a:solidFill>
                <a:srgbClr val="000000"/>
              </a:solidFill>
              <a:uFillTx/>
              <a:latin typeface="Arial"/>
            </a:endParaRPr>
          </a:p>
        </p:txBody>
      </p:sp>
      <p:sp>
        <p:nvSpPr>
          <p:cNvPr id="206" name="Shape 7"/>
          <p:cNvSpPr/>
          <p:nvPr/>
        </p:nvSpPr>
        <p:spPr>
          <a:xfrm>
            <a:off x="6829200" y="4616280"/>
            <a:ext cx="784440" cy="30240"/>
          </a:xfrm>
          <a:prstGeom prst="roundRect">
            <a:avLst>
              <a:gd name="adj" fmla="val 110347"/>
            </a:avLst>
          </a:prstGeom>
          <a:solidFill>
            <a:srgbClr val="49606e"/>
          </a:solidFill>
          <a:ln w="0">
            <a:noFill/>
          </a:ln>
        </p:spPr>
        <p:style>
          <a:lnRef idx="0"/>
          <a:fillRef idx="0"/>
          <a:effectRef idx="0"/>
          <a:fontRef idx="minor"/>
        </p:style>
        <p:txBody>
          <a:bodyPr lIns="90000" rIns="90000" tIns="-23400" bIns="-23400" anchor="t">
            <a:noAutofit/>
          </a:bodyPr>
          <a:p>
            <a:endParaRPr b="0" lang="fr-FR" sz="1800" strike="noStrike" u="none">
              <a:solidFill>
                <a:srgbClr val="ffffff"/>
              </a:solidFill>
              <a:uFillTx/>
              <a:latin typeface="Arial"/>
            </a:endParaRPr>
          </a:p>
        </p:txBody>
      </p:sp>
      <p:sp>
        <p:nvSpPr>
          <p:cNvPr id="207" name="Shape 8"/>
          <p:cNvSpPr/>
          <p:nvPr/>
        </p:nvSpPr>
        <p:spPr>
          <a:xfrm>
            <a:off x="6355080" y="4379400"/>
            <a:ext cx="504000" cy="504000"/>
          </a:xfrm>
          <a:prstGeom prst="roundRect">
            <a:avLst>
              <a:gd name="adj" fmla="val 6667"/>
            </a:avLst>
          </a:prstGeom>
          <a:solidFill>
            <a:srgbClr val="304755"/>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208" name="Text 9"/>
          <p:cNvSpPr/>
          <p:nvPr/>
        </p:nvSpPr>
        <p:spPr>
          <a:xfrm>
            <a:off x="6482520" y="4473360"/>
            <a:ext cx="249480" cy="316080"/>
          </a:xfrm>
          <a:prstGeom prst="rect">
            <a:avLst/>
          </a:prstGeom>
          <a:noFill/>
          <a:ln w="0">
            <a:noFill/>
          </a:ln>
        </p:spPr>
        <p:style>
          <a:lnRef idx="0"/>
          <a:fillRef idx="0"/>
          <a:effectRef idx="0"/>
          <a:fontRef idx="minor"/>
        </p:style>
        <p:txBody>
          <a:bodyPr wrap="none" lIns="0" rIns="0" tIns="0" bIns="0" anchor="t">
            <a:noAutofit/>
          </a:bodyPr>
          <a:p>
            <a:pPr algn="ctr">
              <a:lnSpc>
                <a:spcPts val="2449"/>
              </a:lnSpc>
              <a:tabLst>
                <a:tab algn="l" pos="0"/>
              </a:tabLst>
            </a:pPr>
            <a:r>
              <a:rPr b="0" lang="en-US" sz="2450" strike="noStrike" u="none">
                <a:solidFill>
                  <a:srgbClr val="cad6de"/>
                </a:solidFill>
                <a:uFillTx/>
                <a:latin typeface="Unbounded"/>
                <a:ea typeface="Unbounded"/>
              </a:rPr>
              <a:t>2</a:t>
            </a:r>
            <a:endParaRPr b="0" lang="fr-FR" sz="2450" strike="noStrike" u="none">
              <a:solidFill>
                <a:srgbClr val="000000"/>
              </a:solidFill>
              <a:uFillTx/>
              <a:latin typeface="Arial"/>
            </a:endParaRPr>
          </a:p>
        </p:txBody>
      </p:sp>
      <p:sp>
        <p:nvSpPr>
          <p:cNvPr id="209" name="Text 10"/>
          <p:cNvSpPr/>
          <p:nvPr/>
        </p:nvSpPr>
        <p:spPr>
          <a:xfrm>
            <a:off x="7840440" y="4351320"/>
            <a:ext cx="2673360" cy="32940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2050" strike="noStrike" u="none">
                <a:solidFill>
                  <a:srgbClr val="cad6de"/>
                </a:solidFill>
                <a:uFillTx/>
                <a:latin typeface="Unbounded"/>
                <a:ea typeface="Unbounded"/>
              </a:rPr>
              <a:t>Savane Africaine</a:t>
            </a:r>
            <a:endParaRPr b="0" lang="fr-FR" sz="2050" strike="noStrike" u="none">
              <a:solidFill>
                <a:srgbClr val="000000"/>
              </a:solidFill>
              <a:uFillTx/>
              <a:latin typeface="Arial"/>
            </a:endParaRPr>
          </a:p>
        </p:txBody>
      </p:sp>
      <p:sp>
        <p:nvSpPr>
          <p:cNvPr id="210" name="Text 11"/>
          <p:cNvSpPr/>
          <p:nvPr/>
        </p:nvSpPr>
        <p:spPr>
          <a:xfrm>
            <a:off x="7840440" y="4815720"/>
            <a:ext cx="6004800" cy="716760"/>
          </a:xfrm>
          <a:prstGeom prst="rect">
            <a:avLst/>
          </a:prstGeom>
          <a:noFill/>
          <a:ln w="0">
            <a:noFill/>
          </a:ln>
        </p:spPr>
        <p:style>
          <a:lnRef idx="0"/>
          <a:fillRef idx="0"/>
          <a:effectRef idx="0"/>
          <a:fontRef idx="minor"/>
        </p:style>
        <p:txBody>
          <a:bodyPr lIns="0" rIns="0" tIns="0" bIns="0" anchor="t">
            <a:noAutofit/>
          </a:bodyPr>
          <a:p>
            <a:pPr>
              <a:lnSpc>
                <a:spcPts val="2801"/>
              </a:lnSpc>
              <a:tabLst>
                <a:tab algn="l" pos="0"/>
              </a:tabLst>
            </a:pPr>
            <a:r>
              <a:rPr b="0" lang="en-US" sz="1750" strike="noStrike" u="none">
                <a:solidFill>
                  <a:srgbClr val="cad6de"/>
                </a:solidFill>
                <a:uFillTx/>
                <a:latin typeface="Cabin"/>
                <a:ea typeface="Cabin"/>
              </a:rPr>
              <a:t>Observez les majestueux animaux de la savane dans un vaste espace ouvert.</a:t>
            </a:r>
            <a:endParaRPr b="0" lang="fr-FR" sz="1750" strike="noStrike" u="none">
              <a:solidFill>
                <a:srgbClr val="000000"/>
              </a:solidFill>
              <a:uFillTx/>
              <a:latin typeface="Arial"/>
            </a:endParaRPr>
          </a:p>
        </p:txBody>
      </p:sp>
      <p:sp>
        <p:nvSpPr>
          <p:cNvPr id="211" name="Shape 12"/>
          <p:cNvSpPr/>
          <p:nvPr/>
        </p:nvSpPr>
        <p:spPr>
          <a:xfrm>
            <a:off x="6829200" y="6470280"/>
            <a:ext cx="784440" cy="30240"/>
          </a:xfrm>
          <a:prstGeom prst="roundRect">
            <a:avLst>
              <a:gd name="adj" fmla="val 110347"/>
            </a:avLst>
          </a:prstGeom>
          <a:solidFill>
            <a:srgbClr val="49606e"/>
          </a:solidFill>
          <a:ln w="0">
            <a:noFill/>
          </a:ln>
        </p:spPr>
        <p:style>
          <a:lnRef idx="0"/>
          <a:fillRef idx="0"/>
          <a:effectRef idx="0"/>
          <a:fontRef idx="minor"/>
        </p:style>
        <p:txBody>
          <a:bodyPr lIns="90000" rIns="90000" tIns="-23400" bIns="-23400" anchor="t">
            <a:noAutofit/>
          </a:bodyPr>
          <a:p>
            <a:endParaRPr b="0" lang="fr-FR" sz="1800" strike="noStrike" u="none">
              <a:solidFill>
                <a:srgbClr val="ffffff"/>
              </a:solidFill>
              <a:uFillTx/>
              <a:latin typeface="Arial"/>
            </a:endParaRPr>
          </a:p>
        </p:txBody>
      </p:sp>
      <p:sp>
        <p:nvSpPr>
          <p:cNvPr id="212" name="Shape 13"/>
          <p:cNvSpPr/>
          <p:nvPr/>
        </p:nvSpPr>
        <p:spPr>
          <a:xfrm>
            <a:off x="6355080" y="6233400"/>
            <a:ext cx="504000" cy="504000"/>
          </a:xfrm>
          <a:prstGeom prst="roundRect">
            <a:avLst>
              <a:gd name="adj" fmla="val 6667"/>
            </a:avLst>
          </a:prstGeom>
          <a:solidFill>
            <a:srgbClr val="304755"/>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213" name="Text 14"/>
          <p:cNvSpPr/>
          <p:nvPr/>
        </p:nvSpPr>
        <p:spPr>
          <a:xfrm>
            <a:off x="6480000" y="6327360"/>
            <a:ext cx="254160" cy="316080"/>
          </a:xfrm>
          <a:prstGeom prst="rect">
            <a:avLst/>
          </a:prstGeom>
          <a:noFill/>
          <a:ln w="0">
            <a:noFill/>
          </a:ln>
        </p:spPr>
        <p:style>
          <a:lnRef idx="0"/>
          <a:fillRef idx="0"/>
          <a:effectRef idx="0"/>
          <a:fontRef idx="minor"/>
        </p:style>
        <p:txBody>
          <a:bodyPr wrap="none" lIns="0" rIns="0" tIns="0" bIns="0" anchor="t">
            <a:noAutofit/>
          </a:bodyPr>
          <a:p>
            <a:pPr algn="ctr">
              <a:lnSpc>
                <a:spcPts val="2449"/>
              </a:lnSpc>
              <a:tabLst>
                <a:tab algn="l" pos="0"/>
              </a:tabLst>
            </a:pPr>
            <a:r>
              <a:rPr b="0" lang="en-US" sz="2450" strike="noStrike" u="none">
                <a:solidFill>
                  <a:srgbClr val="cad6de"/>
                </a:solidFill>
                <a:uFillTx/>
                <a:latin typeface="Unbounded"/>
                <a:ea typeface="Unbounded"/>
              </a:rPr>
              <a:t>3</a:t>
            </a:r>
            <a:endParaRPr b="0" lang="fr-FR" sz="2450" strike="noStrike" u="none">
              <a:solidFill>
                <a:srgbClr val="000000"/>
              </a:solidFill>
              <a:uFillTx/>
              <a:latin typeface="Arial"/>
            </a:endParaRPr>
          </a:p>
        </p:txBody>
      </p:sp>
      <p:sp>
        <p:nvSpPr>
          <p:cNvPr id="214" name="Text 15"/>
          <p:cNvSpPr/>
          <p:nvPr/>
        </p:nvSpPr>
        <p:spPr>
          <a:xfrm>
            <a:off x="7840440" y="6205680"/>
            <a:ext cx="2637360" cy="32940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2050" strike="noStrike" u="none">
                <a:solidFill>
                  <a:srgbClr val="cad6de"/>
                </a:solidFill>
                <a:uFillTx/>
                <a:latin typeface="Unbounded"/>
                <a:ea typeface="Unbounded"/>
              </a:rPr>
              <a:t>Pôle Arctique</a:t>
            </a:r>
            <a:endParaRPr b="0" lang="fr-FR" sz="2050" strike="noStrike" u="none">
              <a:solidFill>
                <a:srgbClr val="000000"/>
              </a:solidFill>
              <a:uFillTx/>
              <a:latin typeface="Arial"/>
            </a:endParaRPr>
          </a:p>
        </p:txBody>
      </p:sp>
      <p:sp>
        <p:nvSpPr>
          <p:cNvPr id="215" name="Text 16"/>
          <p:cNvSpPr/>
          <p:nvPr/>
        </p:nvSpPr>
        <p:spPr>
          <a:xfrm>
            <a:off x="7840440" y="6669720"/>
            <a:ext cx="6004800" cy="716760"/>
          </a:xfrm>
          <a:prstGeom prst="rect">
            <a:avLst/>
          </a:prstGeom>
          <a:noFill/>
          <a:ln w="0">
            <a:noFill/>
          </a:ln>
        </p:spPr>
        <p:style>
          <a:lnRef idx="0"/>
          <a:fillRef idx="0"/>
          <a:effectRef idx="0"/>
          <a:fontRef idx="minor"/>
        </p:style>
        <p:txBody>
          <a:bodyPr lIns="0" rIns="0" tIns="0" bIns="0" anchor="t">
            <a:noAutofit/>
          </a:bodyPr>
          <a:p>
            <a:pPr>
              <a:lnSpc>
                <a:spcPts val="2801"/>
              </a:lnSpc>
              <a:tabLst>
                <a:tab algn="l" pos="0"/>
              </a:tabLst>
            </a:pPr>
            <a:r>
              <a:rPr b="0" lang="en-US" sz="1750" strike="noStrike" u="none">
                <a:solidFill>
                  <a:srgbClr val="cad6de"/>
                </a:solidFill>
                <a:uFillTx/>
                <a:latin typeface="Cabin"/>
                <a:ea typeface="Cabin"/>
              </a:rPr>
              <a:t>Rencontrez les fascinants habitants des régions polaires dans un habitat climatisé.</a:t>
            </a:r>
            <a:endParaRPr b="0" lang="fr-FR"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6" name="Image 0" descr="preencoded.png"/>
          <p:cNvPicPr/>
          <p:nvPr/>
        </p:nvPicPr>
        <p:blipFill>
          <a:blip r:embed="rId1"/>
          <a:stretch/>
        </p:blipFill>
        <p:spPr>
          <a:xfrm>
            <a:off x="499320" y="392400"/>
            <a:ext cx="11257200" cy="2193840"/>
          </a:xfrm>
          <a:prstGeom prst="rect">
            <a:avLst/>
          </a:prstGeom>
          <a:ln w="0">
            <a:noFill/>
          </a:ln>
        </p:spPr>
      </p:pic>
      <p:pic>
        <p:nvPicPr>
          <p:cNvPr id="407" name="Image 1" descr="preencoded.png"/>
          <p:cNvPicPr/>
          <p:nvPr/>
        </p:nvPicPr>
        <p:blipFill>
          <a:blip r:embed="rId2"/>
          <a:stretch/>
        </p:blipFill>
        <p:spPr>
          <a:xfrm>
            <a:off x="499320" y="2747160"/>
            <a:ext cx="8536680" cy="1622880"/>
          </a:xfrm>
          <a:prstGeom prst="rect">
            <a:avLst/>
          </a:prstGeom>
          <a:ln w="0">
            <a:noFill/>
          </a:ln>
        </p:spPr>
      </p:pic>
      <p:pic>
        <p:nvPicPr>
          <p:cNvPr id="408" name="Image 2" descr="preencoded.png"/>
          <p:cNvPicPr/>
          <p:nvPr/>
        </p:nvPicPr>
        <p:blipFill>
          <a:blip r:embed="rId3"/>
          <a:stretch/>
        </p:blipFill>
        <p:spPr>
          <a:xfrm>
            <a:off x="499320" y="4531320"/>
            <a:ext cx="8616960" cy="1355400"/>
          </a:xfrm>
          <a:prstGeom prst="rect">
            <a:avLst/>
          </a:prstGeom>
          <a:ln w="0">
            <a:noFill/>
          </a:ln>
        </p:spPr>
      </p:pic>
      <p:pic>
        <p:nvPicPr>
          <p:cNvPr id="409" name="Image 3" descr="preencoded.png"/>
          <p:cNvPicPr/>
          <p:nvPr/>
        </p:nvPicPr>
        <p:blipFill>
          <a:blip r:embed="rId4"/>
          <a:stretch/>
        </p:blipFill>
        <p:spPr>
          <a:xfrm>
            <a:off x="499320" y="6047640"/>
            <a:ext cx="10409760" cy="1649880"/>
          </a:xfrm>
          <a:prstGeom prst="rect">
            <a:avLst/>
          </a:prstGeom>
          <a:ln w="0">
            <a:noFill/>
          </a:ln>
        </p:spPr>
      </p:pic>
      <p:sp>
        <p:nvSpPr>
          <p:cNvPr id="410" name="Text 0"/>
          <p:cNvSpPr/>
          <p:nvPr/>
        </p:nvSpPr>
        <p:spPr>
          <a:xfrm>
            <a:off x="499320" y="7858080"/>
            <a:ext cx="13631040" cy="284760"/>
          </a:xfrm>
          <a:prstGeom prst="rect">
            <a:avLst/>
          </a:prstGeom>
          <a:noFill/>
          <a:ln w="0">
            <a:noFill/>
          </a:ln>
        </p:spPr>
        <p:style>
          <a:lnRef idx="0"/>
          <a:fillRef idx="0"/>
          <a:effectRef idx="0"/>
          <a:fontRef idx="minor"/>
        </p:style>
        <p:txBody>
          <a:bodyPr wrap="none" lIns="0" rIns="0" tIns="0" bIns="0" anchor="t">
            <a:noAutofit/>
          </a:bodyPr>
          <a:p>
            <a:pPr algn="ctr">
              <a:lnSpc>
                <a:spcPts val="2200"/>
              </a:lnSpc>
              <a:tabLst>
                <a:tab algn="l" pos="0"/>
              </a:tabLst>
            </a:pPr>
            <a:r>
              <a:rPr b="1" lang="en-US" sz="1400" strike="noStrike" u="none">
                <a:solidFill>
                  <a:srgbClr val="cad6de"/>
                </a:solidFill>
                <a:uFillTx/>
                <a:latin typeface="Cabin"/>
                <a:ea typeface="Cabin"/>
              </a:rPr>
              <a:t>Structure de mes tables</a:t>
            </a:r>
            <a:endParaRPr b="0" lang="fr-FR"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Text 0"/>
          <p:cNvSpPr/>
          <p:nvPr/>
        </p:nvSpPr>
        <p:spPr>
          <a:xfrm>
            <a:off x="2445120" y="2148480"/>
            <a:ext cx="9740160" cy="703800"/>
          </a:xfrm>
          <a:prstGeom prst="rect">
            <a:avLst/>
          </a:prstGeom>
          <a:noFill/>
          <a:ln w="0">
            <a:noFill/>
          </a:ln>
        </p:spPr>
        <p:style>
          <a:lnRef idx="0"/>
          <a:fillRef idx="0"/>
          <a:effectRef idx="0"/>
          <a:fontRef idx="minor"/>
        </p:style>
        <p:txBody>
          <a:bodyPr wrap="none" lIns="0" rIns="0" tIns="0" bIns="0" anchor="t">
            <a:noAutofit/>
          </a:bodyPr>
          <a:p>
            <a:pPr algn="ctr">
              <a:lnSpc>
                <a:spcPts val="5499"/>
              </a:lnSpc>
              <a:tabLst>
                <a:tab algn="l" pos="0"/>
              </a:tabLst>
            </a:pPr>
            <a:r>
              <a:rPr b="0" lang="en-US" sz="4400" strike="noStrike" u="none">
                <a:solidFill>
                  <a:srgbClr val="ffffff"/>
                </a:solidFill>
                <a:uFillTx/>
                <a:latin typeface="Unbounded"/>
                <a:ea typeface="Unbounded"/>
              </a:rPr>
              <a:t>Sécurité du Site Web Arcadia</a:t>
            </a:r>
            <a:endParaRPr b="0" lang="fr-FR" sz="4400" strike="noStrike" u="none">
              <a:solidFill>
                <a:srgbClr val="000000"/>
              </a:solidFill>
              <a:uFillTx/>
              <a:latin typeface="Arial"/>
            </a:endParaRPr>
          </a:p>
        </p:txBody>
      </p:sp>
      <p:sp>
        <p:nvSpPr>
          <p:cNvPr id="412" name="Text 1"/>
          <p:cNvSpPr/>
          <p:nvPr/>
        </p:nvSpPr>
        <p:spPr>
          <a:xfrm>
            <a:off x="837720" y="3331080"/>
            <a:ext cx="1295460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Sécurité et Authentification dans le Code PHP</a:t>
            </a:r>
            <a:endParaRPr b="0" lang="fr-FR" sz="1850" strike="noStrike" u="none">
              <a:solidFill>
                <a:srgbClr val="000000"/>
              </a:solidFill>
              <a:uFillTx/>
              <a:latin typeface="Arial"/>
            </a:endParaRPr>
          </a:p>
        </p:txBody>
      </p:sp>
      <p:sp>
        <p:nvSpPr>
          <p:cNvPr id="413" name="Text 2"/>
          <p:cNvSpPr/>
          <p:nvPr/>
        </p:nvSpPr>
        <p:spPr>
          <a:xfrm>
            <a:off x="1220760" y="3983400"/>
            <a:ext cx="1257156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Requêtes Préparées</a:t>
            </a:r>
            <a:r>
              <a:rPr b="0" lang="en-US" sz="1850" strike="noStrike" u="none">
                <a:solidFill>
                  <a:srgbClr val="cad6de"/>
                </a:solidFill>
                <a:uFillTx/>
                <a:latin typeface="Cabin"/>
                <a:ea typeface="Cabin"/>
              </a:rPr>
              <a:t> : Utilisation de requêtes préparées pour interagir avec la base de données, empêchant les injections SQL.</a:t>
            </a:r>
            <a:endParaRPr b="0" lang="fr-FR" sz="1850" strike="noStrike" u="none">
              <a:solidFill>
                <a:srgbClr val="000000"/>
              </a:solidFill>
              <a:uFillTx/>
              <a:latin typeface="Arial"/>
            </a:endParaRPr>
          </a:p>
        </p:txBody>
      </p:sp>
      <p:sp>
        <p:nvSpPr>
          <p:cNvPr id="414" name="Text 3"/>
          <p:cNvSpPr/>
          <p:nvPr/>
        </p:nvSpPr>
        <p:spPr>
          <a:xfrm>
            <a:off x="1220760" y="4449960"/>
            <a:ext cx="12571560" cy="77328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1" lang="en-US" sz="1850" strike="noStrike" u="none">
                <a:solidFill>
                  <a:srgbClr val="cad6de"/>
                </a:solidFill>
                <a:uFillTx/>
                <a:latin typeface="Cabin"/>
                <a:ea typeface="Cabin"/>
              </a:rPr>
              <a:t>Hashage des Mots de Passe</a:t>
            </a:r>
            <a:r>
              <a:rPr b="0" lang="en-US" sz="1850" strike="noStrike" u="none">
                <a:solidFill>
                  <a:srgbClr val="cad6de"/>
                </a:solidFill>
                <a:uFillTx/>
                <a:latin typeface="Cabin"/>
                <a:ea typeface="Cabin"/>
              </a:rPr>
              <a:t> : Vérification sécurisée des mots de passe avec </a:t>
            </a:r>
            <a:r>
              <a:rPr b="0" lang="en-US" sz="1850" strike="noStrike" u="none">
                <a:solidFill>
                  <a:srgbClr val="cad6de"/>
                </a:solidFill>
                <a:highlight>
                  <a:srgbClr val="054842"/>
                </a:highlight>
                <a:uFillTx/>
                <a:latin typeface="Consolas"/>
                <a:ea typeface="Consolas"/>
              </a:rPr>
              <a:t>password_verify()</a:t>
            </a:r>
            <a:r>
              <a:rPr b="0" lang="en-US" sz="1850" strike="noStrike" u="none">
                <a:solidFill>
                  <a:srgbClr val="cad6de"/>
                </a:solidFill>
                <a:uFillTx/>
                <a:latin typeface="Cabin"/>
                <a:ea typeface="Cabin"/>
              </a:rPr>
              <a:t> contre les mots de passe hachés en base de données.</a:t>
            </a:r>
            <a:endParaRPr b="0" lang="fr-FR" sz="1850" strike="noStrike" u="none">
              <a:solidFill>
                <a:srgbClr val="000000"/>
              </a:solidFill>
              <a:uFillTx/>
              <a:latin typeface="Arial"/>
            </a:endParaRPr>
          </a:p>
        </p:txBody>
      </p:sp>
      <p:sp>
        <p:nvSpPr>
          <p:cNvPr id="415" name="Text 4"/>
          <p:cNvSpPr/>
          <p:nvPr/>
        </p:nvSpPr>
        <p:spPr>
          <a:xfrm>
            <a:off x="1220760" y="5307480"/>
            <a:ext cx="12571560" cy="77328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1" lang="en-US" sz="1850" strike="noStrike" u="none">
                <a:solidFill>
                  <a:srgbClr val="cad6de"/>
                </a:solidFill>
                <a:uFillTx/>
                <a:latin typeface="Cabin"/>
                <a:ea typeface="Cabin"/>
              </a:rPr>
              <a:t>Gestion des Sessions</a:t>
            </a:r>
            <a:r>
              <a:rPr b="0" lang="en-US" sz="1850" strike="noStrike" u="none">
                <a:solidFill>
                  <a:srgbClr val="cad6de"/>
                </a:solidFill>
                <a:uFillTx/>
                <a:latin typeface="Cabin"/>
                <a:ea typeface="Cabin"/>
              </a:rPr>
              <a:t> : Sécurisation des sessions par la régénération de l'ID après connexion (</a:t>
            </a:r>
            <a:r>
              <a:rPr b="0" lang="en-US" sz="1850" strike="noStrike" u="none">
                <a:solidFill>
                  <a:srgbClr val="cad6de"/>
                </a:solidFill>
                <a:highlight>
                  <a:srgbClr val="054842"/>
                </a:highlight>
                <a:uFillTx/>
                <a:latin typeface="Consolas"/>
                <a:ea typeface="Consolas"/>
              </a:rPr>
              <a:t>session_regenerate_id(true)</a:t>
            </a:r>
            <a:r>
              <a:rPr b="0" lang="en-US" sz="1850" strike="noStrike" u="none">
                <a:solidFill>
                  <a:srgbClr val="cad6de"/>
                </a:solidFill>
                <a:uFillTx/>
                <a:latin typeface="Cabin"/>
                <a:ea typeface="Cabin"/>
              </a:rPr>
              <a:t>), avec stockage sécurisé des informations d'utilisateur.</a:t>
            </a:r>
            <a:endParaRPr b="0" lang="fr-FR" sz="18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Text 0"/>
          <p:cNvSpPr/>
          <p:nvPr/>
        </p:nvSpPr>
        <p:spPr>
          <a:xfrm>
            <a:off x="2445120" y="689760"/>
            <a:ext cx="9740160" cy="703800"/>
          </a:xfrm>
          <a:prstGeom prst="rect">
            <a:avLst/>
          </a:prstGeom>
          <a:noFill/>
          <a:ln w="0">
            <a:noFill/>
          </a:ln>
        </p:spPr>
        <p:style>
          <a:lnRef idx="0"/>
          <a:fillRef idx="0"/>
          <a:effectRef idx="0"/>
          <a:fontRef idx="minor"/>
        </p:style>
        <p:txBody>
          <a:bodyPr wrap="none" lIns="0" rIns="0" tIns="0" bIns="0" anchor="t">
            <a:noAutofit/>
          </a:bodyPr>
          <a:p>
            <a:pPr algn="ctr">
              <a:lnSpc>
                <a:spcPts val="5499"/>
              </a:lnSpc>
              <a:tabLst>
                <a:tab algn="l" pos="0"/>
              </a:tabLst>
            </a:pPr>
            <a:r>
              <a:rPr b="0" lang="en-US" sz="4400" strike="noStrike" u="none">
                <a:solidFill>
                  <a:srgbClr val="ffffff"/>
                </a:solidFill>
                <a:uFillTx/>
                <a:latin typeface="Unbounded"/>
                <a:ea typeface="Unbounded"/>
              </a:rPr>
              <a:t>Sécurité du Site Web Arcadia</a:t>
            </a:r>
            <a:endParaRPr b="0" lang="fr-FR" sz="4400" strike="noStrike" u="none">
              <a:solidFill>
                <a:srgbClr val="000000"/>
              </a:solidFill>
              <a:uFillTx/>
              <a:latin typeface="Arial"/>
            </a:endParaRPr>
          </a:p>
        </p:txBody>
      </p:sp>
      <p:sp>
        <p:nvSpPr>
          <p:cNvPr id="417" name="Text 1"/>
          <p:cNvSpPr/>
          <p:nvPr/>
        </p:nvSpPr>
        <p:spPr>
          <a:xfrm>
            <a:off x="837720" y="1872360"/>
            <a:ext cx="1295460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Fonctionnalités Clés :</a:t>
            </a:r>
            <a:endParaRPr b="0" lang="fr-FR" sz="1850" strike="noStrike" u="none">
              <a:solidFill>
                <a:srgbClr val="000000"/>
              </a:solidFill>
              <a:uFillTx/>
              <a:latin typeface="Arial"/>
            </a:endParaRPr>
          </a:p>
        </p:txBody>
      </p:sp>
      <p:sp>
        <p:nvSpPr>
          <p:cNvPr id="418" name="Text 2"/>
          <p:cNvSpPr/>
          <p:nvPr/>
        </p:nvSpPr>
        <p:spPr>
          <a:xfrm>
            <a:off x="1220760" y="2524680"/>
            <a:ext cx="12571560" cy="39024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Démarrage de la Session</a:t>
            </a:r>
            <a:r>
              <a:rPr b="0" lang="en-US" sz="1850" strike="noStrike" u="none">
                <a:solidFill>
                  <a:srgbClr val="cad6de"/>
                </a:solidFill>
                <a:uFillTx/>
                <a:latin typeface="Cabin"/>
                <a:ea typeface="Cabin"/>
              </a:rPr>
              <a:t> : </a:t>
            </a:r>
            <a:r>
              <a:rPr b="0" lang="en-US" sz="1850" strike="noStrike" u="none">
                <a:solidFill>
                  <a:srgbClr val="cad6de"/>
                </a:solidFill>
                <a:highlight>
                  <a:srgbClr val="054842"/>
                </a:highlight>
                <a:uFillTx/>
                <a:latin typeface="Consolas"/>
                <a:ea typeface="Consolas"/>
              </a:rPr>
              <a:t>session_start();</a:t>
            </a:r>
            <a:r>
              <a:rPr b="0" lang="en-US" sz="1850" strike="noStrike" u="none">
                <a:solidFill>
                  <a:srgbClr val="cad6de"/>
                </a:solidFill>
                <a:uFillTx/>
                <a:latin typeface="Cabin"/>
                <a:ea typeface="Cabin"/>
              </a:rPr>
              <a:t> au début du script.</a:t>
            </a:r>
            <a:endParaRPr b="0" lang="fr-FR" sz="1850" strike="noStrike" u="none">
              <a:solidFill>
                <a:srgbClr val="000000"/>
              </a:solidFill>
              <a:uFillTx/>
              <a:latin typeface="Arial"/>
            </a:endParaRPr>
          </a:p>
        </p:txBody>
      </p:sp>
      <p:sp>
        <p:nvSpPr>
          <p:cNvPr id="419" name="Text 3"/>
          <p:cNvSpPr/>
          <p:nvPr/>
        </p:nvSpPr>
        <p:spPr>
          <a:xfrm>
            <a:off x="1220760" y="2999160"/>
            <a:ext cx="12571560" cy="39024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Nettoyage des Données d'Entrée</a:t>
            </a:r>
            <a:r>
              <a:rPr b="0" lang="en-US" sz="1850" strike="noStrike" u="none">
                <a:solidFill>
                  <a:srgbClr val="cad6de"/>
                </a:solidFill>
                <a:uFillTx/>
                <a:latin typeface="Cabin"/>
                <a:ea typeface="Cabin"/>
              </a:rPr>
              <a:t> : Utilisation de </a:t>
            </a:r>
            <a:r>
              <a:rPr b="0" lang="en-US" sz="1850" strike="noStrike" u="none">
                <a:solidFill>
                  <a:srgbClr val="cad6de"/>
                </a:solidFill>
                <a:highlight>
                  <a:srgbClr val="054842"/>
                </a:highlight>
                <a:uFillTx/>
                <a:latin typeface="Consolas"/>
                <a:ea typeface="Consolas"/>
              </a:rPr>
              <a:t>trim()</a:t>
            </a:r>
            <a:r>
              <a:rPr b="0" lang="en-US" sz="1850" strike="noStrike" u="none">
                <a:solidFill>
                  <a:srgbClr val="cad6de"/>
                </a:solidFill>
                <a:uFillTx/>
                <a:latin typeface="Cabin"/>
                <a:ea typeface="Cabin"/>
              </a:rPr>
              <a:t> pour supprimer les espaces superflus.</a:t>
            </a:r>
            <a:endParaRPr b="0" lang="fr-FR" sz="1850" strike="noStrike" u="none">
              <a:solidFill>
                <a:srgbClr val="000000"/>
              </a:solidFill>
              <a:uFillTx/>
              <a:latin typeface="Arial"/>
            </a:endParaRPr>
          </a:p>
        </p:txBody>
      </p:sp>
      <p:sp>
        <p:nvSpPr>
          <p:cNvPr id="420" name="Text 4"/>
          <p:cNvSpPr/>
          <p:nvPr/>
        </p:nvSpPr>
        <p:spPr>
          <a:xfrm>
            <a:off x="1220760" y="3473280"/>
            <a:ext cx="1257156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Préparation des Requêtes SQL</a:t>
            </a:r>
            <a:r>
              <a:rPr b="0" lang="en-US" sz="1850" strike="noStrike" u="none">
                <a:solidFill>
                  <a:srgbClr val="cad6de"/>
                </a:solidFill>
                <a:uFillTx/>
                <a:latin typeface="Cabin"/>
                <a:ea typeface="Cabin"/>
              </a:rPr>
              <a:t> : Préparation et liaison des paramètres pour éviter les injections SQL.</a:t>
            </a:r>
            <a:endParaRPr b="0" lang="fr-FR" sz="1850" strike="noStrike" u="none">
              <a:solidFill>
                <a:srgbClr val="000000"/>
              </a:solidFill>
              <a:uFillTx/>
              <a:latin typeface="Arial"/>
            </a:endParaRPr>
          </a:p>
        </p:txBody>
      </p:sp>
      <p:sp>
        <p:nvSpPr>
          <p:cNvPr id="421" name="Text 5"/>
          <p:cNvSpPr/>
          <p:nvPr/>
        </p:nvSpPr>
        <p:spPr>
          <a:xfrm>
            <a:off x="1220760" y="3940200"/>
            <a:ext cx="12571560" cy="77328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1" lang="en-US" sz="1850" strike="noStrike" u="none">
                <a:solidFill>
                  <a:srgbClr val="cad6de"/>
                </a:solidFill>
                <a:uFillTx/>
                <a:latin typeface="Cabin"/>
                <a:ea typeface="Cabin"/>
              </a:rPr>
              <a:t>Vérification de l'Utilisateur et du Mot de Passe</a:t>
            </a:r>
            <a:r>
              <a:rPr b="0" lang="en-US" sz="1850" strike="noStrike" u="none">
                <a:solidFill>
                  <a:srgbClr val="cad6de"/>
                </a:solidFill>
                <a:uFillTx/>
                <a:latin typeface="Cabin"/>
                <a:ea typeface="Cabin"/>
              </a:rPr>
              <a:t> : Validation de l'existence de l'utilisateur et utilisation de </a:t>
            </a:r>
            <a:r>
              <a:rPr b="0" lang="en-US" sz="1850" strike="noStrike" u="none">
                <a:solidFill>
                  <a:srgbClr val="cad6de"/>
                </a:solidFill>
                <a:highlight>
                  <a:srgbClr val="054842"/>
                </a:highlight>
                <a:uFillTx/>
                <a:latin typeface="Consolas"/>
                <a:ea typeface="Consolas"/>
              </a:rPr>
              <a:t>password_verify()</a:t>
            </a:r>
            <a:r>
              <a:rPr b="0" lang="en-US" sz="1850" strike="noStrike" u="none">
                <a:solidFill>
                  <a:srgbClr val="cad6de"/>
                </a:solidFill>
                <a:uFillTx/>
                <a:latin typeface="Cabin"/>
                <a:ea typeface="Cabin"/>
              </a:rPr>
              <a:t> pour comparer les mots de passe.</a:t>
            </a:r>
            <a:endParaRPr b="0" lang="fr-FR" sz="1850" strike="noStrike" u="none">
              <a:solidFill>
                <a:srgbClr val="000000"/>
              </a:solidFill>
              <a:uFillTx/>
              <a:latin typeface="Arial"/>
            </a:endParaRPr>
          </a:p>
        </p:txBody>
      </p:sp>
      <p:sp>
        <p:nvSpPr>
          <p:cNvPr id="422" name="Text 6"/>
          <p:cNvSpPr/>
          <p:nvPr/>
        </p:nvSpPr>
        <p:spPr>
          <a:xfrm>
            <a:off x="1220760" y="4797360"/>
            <a:ext cx="12571560" cy="76572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1" lang="en-US" sz="1850" strike="noStrike" u="none">
                <a:solidFill>
                  <a:srgbClr val="cad6de"/>
                </a:solidFill>
                <a:uFillTx/>
                <a:latin typeface="Cabin"/>
                <a:ea typeface="Cabin"/>
              </a:rPr>
              <a:t>Régénération de l'ID de Session</a:t>
            </a:r>
            <a:r>
              <a:rPr b="0" lang="en-US" sz="1850" strike="noStrike" u="none">
                <a:solidFill>
                  <a:srgbClr val="cad6de"/>
                </a:solidFill>
                <a:uFillTx/>
                <a:latin typeface="Cabin"/>
                <a:ea typeface="Cabin"/>
              </a:rPr>
              <a:t> : Renouvellement de l'ID après une connexion réussie pour empêcher les détournements de session.</a:t>
            </a:r>
            <a:endParaRPr b="0" lang="fr-FR" sz="1850" strike="noStrike" u="none">
              <a:solidFill>
                <a:srgbClr val="000000"/>
              </a:solidFill>
              <a:uFillTx/>
              <a:latin typeface="Arial"/>
            </a:endParaRPr>
          </a:p>
        </p:txBody>
      </p:sp>
      <p:sp>
        <p:nvSpPr>
          <p:cNvPr id="423" name="Text 7"/>
          <p:cNvSpPr/>
          <p:nvPr/>
        </p:nvSpPr>
        <p:spPr>
          <a:xfrm>
            <a:off x="1220760" y="5647320"/>
            <a:ext cx="1257156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Redirection Basée sur le Rôle</a:t>
            </a:r>
            <a:r>
              <a:rPr b="0" lang="en-US" sz="1850" strike="noStrike" u="none">
                <a:solidFill>
                  <a:srgbClr val="cad6de"/>
                </a:solidFill>
                <a:uFillTx/>
                <a:latin typeface="Cabin"/>
                <a:ea typeface="Cabin"/>
              </a:rPr>
              <a:t> : Redirection des utilisateurs en fonction de leur rôle (admin, vétérinaire, employé).</a:t>
            </a:r>
            <a:endParaRPr b="0" lang="fr-FR" sz="1850" strike="noStrike" u="none">
              <a:solidFill>
                <a:srgbClr val="000000"/>
              </a:solidFill>
              <a:uFillTx/>
              <a:latin typeface="Arial"/>
            </a:endParaRPr>
          </a:p>
        </p:txBody>
      </p:sp>
      <p:sp>
        <p:nvSpPr>
          <p:cNvPr id="424" name="Text 8"/>
          <p:cNvSpPr/>
          <p:nvPr/>
        </p:nvSpPr>
        <p:spPr>
          <a:xfrm>
            <a:off x="1220760" y="6113880"/>
            <a:ext cx="12571560" cy="39024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Utilisation de </a:t>
            </a:r>
            <a:r>
              <a:rPr b="0" lang="en-US" sz="1850" strike="noStrike" u="none">
                <a:solidFill>
                  <a:srgbClr val="cad6de"/>
                </a:solidFill>
                <a:highlight>
                  <a:srgbClr val="054842"/>
                </a:highlight>
                <a:uFillTx/>
                <a:latin typeface="Consolas"/>
                <a:ea typeface="Consolas"/>
              </a:rPr>
              <a:t>exit()</a:t>
            </a:r>
            <a:r>
              <a:rPr b="0" lang="en-US" sz="1850" strike="noStrike" u="none">
                <a:solidFill>
                  <a:srgbClr val="cad6de"/>
                </a:solidFill>
                <a:uFillTx/>
                <a:latin typeface="Cabin"/>
                <a:ea typeface="Cabin"/>
              </a:rPr>
              <a:t> : Arrêt immédiat du script après redirection pour éviter tout traitement postérieur non désiré.</a:t>
            </a:r>
            <a:endParaRPr b="0" lang="fr-FR" sz="1850" strike="noStrike" u="none">
              <a:solidFill>
                <a:srgbClr val="000000"/>
              </a:solidFill>
              <a:uFillTx/>
              <a:latin typeface="Arial"/>
            </a:endParaRPr>
          </a:p>
        </p:txBody>
      </p:sp>
      <p:sp>
        <p:nvSpPr>
          <p:cNvPr id="425" name="Text 9"/>
          <p:cNvSpPr/>
          <p:nvPr/>
        </p:nvSpPr>
        <p:spPr>
          <a:xfrm>
            <a:off x="837720" y="6773760"/>
            <a:ext cx="12954600" cy="76572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Ces mesures garantissent la sécurité des données et des interactions utilisateurs tout en protégeant le système contre les attaques.</a:t>
            </a:r>
            <a:endParaRPr b="0" lang="fr-FR" sz="18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Text 0"/>
          <p:cNvSpPr/>
          <p:nvPr/>
        </p:nvSpPr>
        <p:spPr>
          <a:xfrm>
            <a:off x="2569680" y="559080"/>
            <a:ext cx="9490680" cy="597600"/>
          </a:xfrm>
          <a:prstGeom prst="rect">
            <a:avLst/>
          </a:prstGeom>
          <a:noFill/>
          <a:ln w="0">
            <a:noFill/>
          </a:ln>
        </p:spPr>
        <p:style>
          <a:lnRef idx="0"/>
          <a:fillRef idx="0"/>
          <a:effectRef idx="0"/>
          <a:fontRef idx="minor"/>
        </p:style>
        <p:txBody>
          <a:bodyPr wrap="none" lIns="0" rIns="0" tIns="0" bIns="0" anchor="t">
            <a:noAutofit/>
          </a:bodyPr>
          <a:p>
            <a:pPr algn="ctr">
              <a:lnSpc>
                <a:spcPts val="4700"/>
              </a:lnSpc>
              <a:tabLst>
                <a:tab algn="l" pos="0"/>
              </a:tabLst>
            </a:pPr>
            <a:r>
              <a:rPr b="0" lang="en-US" sz="3750" strike="noStrike" u="none">
                <a:solidFill>
                  <a:srgbClr val="ffffff"/>
                </a:solidFill>
                <a:uFillTx/>
                <a:latin typeface="Unbounded"/>
                <a:ea typeface="Unbounded"/>
              </a:rPr>
              <a:t>Maquettage du Site Web Arcadia</a:t>
            </a:r>
            <a:endParaRPr b="0" lang="fr-FR" sz="3750" strike="noStrike" u="none">
              <a:solidFill>
                <a:srgbClr val="000000"/>
              </a:solidFill>
              <a:uFillTx/>
              <a:latin typeface="Arial"/>
            </a:endParaRPr>
          </a:p>
        </p:txBody>
      </p:sp>
      <p:sp>
        <p:nvSpPr>
          <p:cNvPr id="427" name="Text 1"/>
          <p:cNvSpPr/>
          <p:nvPr/>
        </p:nvSpPr>
        <p:spPr>
          <a:xfrm>
            <a:off x="711360" y="1665000"/>
            <a:ext cx="2950200" cy="29844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850" strike="noStrike" u="none">
                <a:solidFill>
                  <a:srgbClr val="ffffff"/>
                </a:solidFill>
                <a:uFillTx/>
                <a:latin typeface="Unbounded"/>
                <a:ea typeface="Unbounded"/>
              </a:rPr>
              <a:t>Figma pour le Design</a:t>
            </a:r>
            <a:endParaRPr b="0" lang="fr-FR" sz="1850" strike="noStrike" u="none">
              <a:solidFill>
                <a:srgbClr val="000000"/>
              </a:solidFill>
              <a:uFillTx/>
              <a:latin typeface="Arial"/>
            </a:endParaRPr>
          </a:p>
        </p:txBody>
      </p:sp>
      <p:sp>
        <p:nvSpPr>
          <p:cNvPr id="428" name="Text 2"/>
          <p:cNvSpPr/>
          <p:nvPr/>
        </p:nvSpPr>
        <p:spPr>
          <a:xfrm>
            <a:off x="711360" y="2166840"/>
            <a:ext cx="4071240" cy="162540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0" lang="en-US" sz="1600" strike="noStrike" u="none">
                <a:solidFill>
                  <a:srgbClr val="cad6de"/>
                </a:solidFill>
                <a:uFillTx/>
                <a:latin typeface="Cabin"/>
                <a:ea typeface="Cabin"/>
              </a:rPr>
              <a:t>J'ai utilisé l'outil de design Figma pour créer des maquettes haute-fidélité du site web Arcadia. Cela m'a permis d'explorer différentes options de mise en page, de typographie et de couleurs afin de définir l'identité visuelle du zoo.</a:t>
            </a:r>
            <a:endParaRPr b="0" lang="fr-FR" sz="1600" strike="noStrike" u="none">
              <a:solidFill>
                <a:srgbClr val="000000"/>
              </a:solidFill>
              <a:uFillTx/>
              <a:latin typeface="Arial"/>
            </a:endParaRPr>
          </a:p>
        </p:txBody>
      </p:sp>
      <p:sp>
        <p:nvSpPr>
          <p:cNvPr id="429" name="Text 3"/>
          <p:cNvSpPr/>
          <p:nvPr/>
        </p:nvSpPr>
        <p:spPr>
          <a:xfrm>
            <a:off x="5286240" y="1665000"/>
            <a:ext cx="3297960" cy="29844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850" strike="noStrike" u="none">
                <a:solidFill>
                  <a:srgbClr val="ffffff"/>
                </a:solidFill>
                <a:uFillTx/>
                <a:latin typeface="Unbounded"/>
                <a:ea typeface="Unbounded"/>
              </a:rPr>
              <a:t>Wireframes avec Lucid</a:t>
            </a:r>
            <a:endParaRPr b="0" lang="fr-FR" sz="1850" strike="noStrike" u="none">
              <a:solidFill>
                <a:srgbClr val="000000"/>
              </a:solidFill>
              <a:uFillTx/>
              <a:latin typeface="Arial"/>
            </a:endParaRPr>
          </a:p>
        </p:txBody>
      </p:sp>
      <p:sp>
        <p:nvSpPr>
          <p:cNvPr id="430" name="Text 4"/>
          <p:cNvSpPr/>
          <p:nvPr/>
        </p:nvSpPr>
        <p:spPr>
          <a:xfrm>
            <a:off x="5286240" y="2166840"/>
            <a:ext cx="4071240" cy="162540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0" lang="en-US" sz="1600" strike="noStrike" u="none">
                <a:solidFill>
                  <a:srgbClr val="cad6de"/>
                </a:solidFill>
                <a:uFillTx/>
                <a:latin typeface="Cabin"/>
                <a:ea typeface="Cabin"/>
              </a:rPr>
              <a:t>Pour structurer l'expérience utilisateur, j'ai réalisé des wireframes avec l'outil Lucid. Cela m'a aidé à définir l'architecture de l'information et le cheminement des visiteurs sur le site, de la billetterie en ligne aux pages de contenus.</a:t>
            </a:r>
            <a:endParaRPr b="0" lang="fr-FR" sz="1600" strike="noStrike" u="none">
              <a:solidFill>
                <a:srgbClr val="000000"/>
              </a:solidFill>
              <a:uFillTx/>
              <a:latin typeface="Arial"/>
            </a:endParaRPr>
          </a:p>
        </p:txBody>
      </p:sp>
      <p:sp>
        <p:nvSpPr>
          <p:cNvPr id="431" name="Text 5"/>
          <p:cNvSpPr/>
          <p:nvPr/>
        </p:nvSpPr>
        <p:spPr>
          <a:xfrm>
            <a:off x="9861120" y="1644480"/>
            <a:ext cx="4071240" cy="3247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endParaRPr b="0" lang="en-US" sz="1600" strike="noStrike" u="none">
              <a:solidFill>
                <a:srgbClr val="000000"/>
              </a:solidFill>
              <a:uFillTx/>
              <a:latin typeface="Arial"/>
            </a:endParaRPr>
          </a:p>
        </p:txBody>
      </p:sp>
      <p:pic>
        <p:nvPicPr>
          <p:cNvPr id="432" name="Image 0" descr="preencoded.png"/>
          <p:cNvPicPr/>
          <p:nvPr/>
        </p:nvPicPr>
        <p:blipFill>
          <a:blip r:embed="rId1"/>
          <a:stretch/>
        </p:blipFill>
        <p:spPr>
          <a:xfrm>
            <a:off x="9861120" y="2198160"/>
            <a:ext cx="2167560" cy="524340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Text 0"/>
          <p:cNvSpPr/>
          <p:nvPr/>
        </p:nvSpPr>
        <p:spPr>
          <a:xfrm>
            <a:off x="837720" y="1427040"/>
            <a:ext cx="12954600" cy="1407600"/>
          </a:xfrm>
          <a:prstGeom prst="rect">
            <a:avLst/>
          </a:prstGeom>
          <a:noFill/>
          <a:ln w="0">
            <a:noFill/>
          </a:ln>
        </p:spPr>
        <p:style>
          <a:lnRef idx="0"/>
          <a:fillRef idx="0"/>
          <a:effectRef idx="0"/>
          <a:fontRef idx="minor"/>
        </p:style>
        <p:txBody>
          <a:bodyPr lIns="0" rIns="0" tIns="0" bIns="0" anchor="t">
            <a:noAutofit/>
          </a:bodyPr>
          <a:p>
            <a:pPr algn="ctr">
              <a:lnSpc>
                <a:spcPts val="5499"/>
              </a:lnSpc>
              <a:tabLst>
                <a:tab algn="l" pos="0"/>
              </a:tabLst>
            </a:pPr>
            <a:r>
              <a:rPr b="0" lang="en-US" sz="4400" strike="noStrike" u="none">
                <a:solidFill>
                  <a:srgbClr val="ffffff"/>
                </a:solidFill>
                <a:uFillTx/>
                <a:latin typeface="Unbounded"/>
                <a:ea typeface="Unbounded"/>
              </a:rPr>
              <a:t>Conclusion: Un Site Web efficace pour Arcadia</a:t>
            </a:r>
            <a:endParaRPr b="0" lang="fr-FR" sz="4400" strike="noStrike" u="none">
              <a:solidFill>
                <a:srgbClr val="000000"/>
              </a:solidFill>
              <a:uFillTx/>
              <a:latin typeface="Arial"/>
            </a:endParaRPr>
          </a:p>
        </p:txBody>
      </p:sp>
      <p:sp>
        <p:nvSpPr>
          <p:cNvPr id="434" name="Text 1"/>
          <p:cNvSpPr/>
          <p:nvPr/>
        </p:nvSpPr>
        <p:spPr>
          <a:xfrm>
            <a:off x="837720" y="3313800"/>
            <a:ext cx="12954600" cy="76572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Le site web du zoo Arcadia permet de présenter le zoo aux visiteurs, de promouvoir ses missions et de fidéliser le public. Il est moderne, accessible et sécurisé pour répondre aux besoins des visiteurs et des employés.</a:t>
            </a:r>
            <a:endParaRPr b="0" lang="fr-FR" sz="1850" strike="noStrike" u="none">
              <a:solidFill>
                <a:srgbClr val="000000"/>
              </a:solidFill>
              <a:uFillTx/>
              <a:latin typeface="Arial"/>
            </a:endParaRPr>
          </a:p>
        </p:txBody>
      </p:sp>
      <p:sp>
        <p:nvSpPr>
          <p:cNvPr id="435" name="Text 2"/>
          <p:cNvSpPr/>
          <p:nvPr/>
        </p:nvSpPr>
        <p:spPr>
          <a:xfrm>
            <a:off x="837720" y="4349160"/>
            <a:ext cx="12954600" cy="76572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Grâce aux technologies utilisées, le site web est performant, convivial et attractif. Des maquettes professionnelles et des outils de design modernes garantissent une expérience utilisateur optimale.</a:t>
            </a:r>
            <a:endParaRPr b="0" lang="fr-FR" sz="1850" strike="noStrike" u="none">
              <a:solidFill>
                <a:srgbClr val="000000"/>
              </a:solidFill>
              <a:uFillTx/>
              <a:latin typeface="Arial"/>
            </a:endParaRPr>
          </a:p>
        </p:txBody>
      </p:sp>
      <p:sp>
        <p:nvSpPr>
          <p:cNvPr id="436" name="Text 3"/>
          <p:cNvSpPr/>
          <p:nvPr/>
        </p:nvSpPr>
        <p:spPr>
          <a:xfrm>
            <a:off x="837720" y="5384160"/>
            <a:ext cx="12954600" cy="76572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Le site web sera un véritable reflet de la mission et des valeurs du zoo Arcadia. Il encouragera les visiteurs à découvrir le monde fascinant de la faune et à s'engager pour sa protection.</a:t>
            </a:r>
            <a:endParaRPr b="0" lang="fr-FR" sz="1850" strike="noStrike" u="none">
              <a:solidFill>
                <a:srgbClr val="000000"/>
              </a:solidFill>
              <a:uFillTx/>
              <a:latin typeface="Arial"/>
            </a:endParaRPr>
          </a:p>
        </p:txBody>
      </p:sp>
      <p:sp>
        <p:nvSpPr>
          <p:cNvPr id="437" name="Text 4"/>
          <p:cNvSpPr/>
          <p:nvPr/>
        </p:nvSpPr>
        <p:spPr>
          <a:xfrm>
            <a:off x="837720" y="6419520"/>
            <a:ext cx="1295460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endParaRPr b="0" lang="en-US" sz="18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8" name="Image 0" descr="preencoded.png"/>
          <p:cNvPicPr/>
          <p:nvPr/>
        </p:nvPicPr>
        <p:blipFill>
          <a:blip r:embed="rId1"/>
          <a:stretch/>
        </p:blipFill>
        <p:spPr>
          <a:xfrm>
            <a:off x="9144000" y="0"/>
            <a:ext cx="5486040" cy="8229240"/>
          </a:xfrm>
          <a:prstGeom prst="rect">
            <a:avLst/>
          </a:prstGeom>
          <a:ln w="0">
            <a:noFill/>
          </a:ln>
        </p:spPr>
      </p:pic>
      <p:sp>
        <p:nvSpPr>
          <p:cNvPr id="439" name="Text 0"/>
          <p:cNvSpPr/>
          <p:nvPr/>
        </p:nvSpPr>
        <p:spPr>
          <a:xfrm>
            <a:off x="837720" y="1903320"/>
            <a:ext cx="7468200" cy="2914200"/>
          </a:xfrm>
          <a:prstGeom prst="rect">
            <a:avLst/>
          </a:prstGeom>
          <a:noFill/>
          <a:ln w="0">
            <a:noFill/>
          </a:ln>
        </p:spPr>
        <p:style>
          <a:lnRef idx="0"/>
          <a:fillRef idx="0"/>
          <a:effectRef idx="0"/>
          <a:fontRef idx="minor"/>
        </p:style>
        <p:txBody>
          <a:bodyPr lIns="0" rIns="0" tIns="0" bIns="0" anchor="t">
            <a:noAutofit/>
          </a:bodyPr>
          <a:p>
            <a:pPr algn="ctr">
              <a:lnSpc>
                <a:spcPts val="7651"/>
              </a:lnSpc>
              <a:tabLst>
                <a:tab algn="l" pos="0"/>
              </a:tabLst>
            </a:pPr>
            <a:r>
              <a:rPr b="0" lang="en-US" sz="6100" strike="noStrike" u="none">
                <a:solidFill>
                  <a:srgbClr val="ffffff"/>
                </a:solidFill>
                <a:uFillTx/>
                <a:latin typeface="Unbounded"/>
                <a:ea typeface="Unbounded"/>
              </a:rPr>
              <a:t>Merci pour votre attention !</a:t>
            </a:r>
            <a:endParaRPr b="0" lang="fr-FR" sz="6100" strike="noStrike" u="none">
              <a:solidFill>
                <a:srgbClr val="000000"/>
              </a:solidFill>
              <a:uFillTx/>
              <a:latin typeface="Arial"/>
            </a:endParaRPr>
          </a:p>
        </p:txBody>
      </p:sp>
      <p:sp>
        <p:nvSpPr>
          <p:cNvPr id="440" name="Text 1"/>
          <p:cNvSpPr/>
          <p:nvPr/>
        </p:nvSpPr>
        <p:spPr>
          <a:xfrm>
            <a:off x="837720" y="5177160"/>
            <a:ext cx="7468200" cy="114876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Je vous remercie d'avoir pris le temps de découvrir le site web du Zoo Arcadia. J'espère avoir pu éveiller votre intérêt et votre curiosité pour mon site web.</a:t>
            </a:r>
            <a:endParaRPr b="0" lang="fr-FR" sz="18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 name="Image 0" descr="preencoded.png"/>
          <p:cNvPicPr/>
          <p:nvPr/>
        </p:nvPicPr>
        <p:blipFill>
          <a:blip r:embed="rId1"/>
          <a:stretch/>
        </p:blipFill>
        <p:spPr>
          <a:xfrm>
            <a:off x="0" y="0"/>
            <a:ext cx="5486040" cy="8229240"/>
          </a:xfrm>
          <a:prstGeom prst="rect">
            <a:avLst/>
          </a:prstGeom>
          <a:ln w="0">
            <a:noFill/>
          </a:ln>
        </p:spPr>
      </p:pic>
      <p:pic>
        <p:nvPicPr>
          <p:cNvPr id="217" name="Image 1" descr="preencoded.png"/>
          <p:cNvPicPr/>
          <p:nvPr/>
        </p:nvPicPr>
        <p:blipFill>
          <a:blip r:embed="rId2"/>
          <a:stretch/>
        </p:blipFill>
        <p:spPr>
          <a:xfrm>
            <a:off x="254520" y="2248200"/>
            <a:ext cx="4977000" cy="3732480"/>
          </a:xfrm>
          <a:prstGeom prst="rect">
            <a:avLst/>
          </a:prstGeom>
          <a:ln w="0">
            <a:noFill/>
          </a:ln>
        </p:spPr>
      </p:pic>
      <p:sp>
        <p:nvSpPr>
          <p:cNvPr id="218" name="Text 0"/>
          <p:cNvSpPr/>
          <p:nvPr/>
        </p:nvSpPr>
        <p:spPr>
          <a:xfrm>
            <a:off x="6199200" y="560880"/>
            <a:ext cx="7717680" cy="1197720"/>
          </a:xfrm>
          <a:prstGeom prst="rect">
            <a:avLst/>
          </a:prstGeom>
          <a:noFill/>
          <a:ln w="0">
            <a:noFill/>
          </a:ln>
        </p:spPr>
        <p:style>
          <a:lnRef idx="0"/>
          <a:fillRef idx="0"/>
          <a:effectRef idx="0"/>
          <a:fontRef idx="minor"/>
        </p:style>
        <p:txBody>
          <a:bodyPr lIns="0" rIns="0" tIns="0" bIns="0" anchor="t">
            <a:noAutofit/>
          </a:bodyPr>
          <a:p>
            <a:pPr>
              <a:lnSpc>
                <a:spcPts val="4700"/>
              </a:lnSpc>
              <a:tabLst>
                <a:tab algn="l" pos="0"/>
              </a:tabLst>
            </a:pPr>
            <a:r>
              <a:rPr b="0" lang="en-US" sz="3750" strike="noStrike" u="none">
                <a:solidFill>
                  <a:srgbClr val="ffffff"/>
                </a:solidFill>
                <a:uFillTx/>
                <a:latin typeface="Unbounded"/>
                <a:ea typeface="Unbounded"/>
              </a:rPr>
              <a:t>Une Journée Remplie d'Aventures</a:t>
            </a:r>
            <a:endParaRPr b="0" lang="fr-FR" sz="3750" strike="noStrike" u="none">
              <a:solidFill>
                <a:srgbClr val="000000"/>
              </a:solidFill>
              <a:uFillTx/>
              <a:latin typeface="Arial"/>
            </a:endParaRPr>
          </a:p>
        </p:txBody>
      </p:sp>
      <p:pic>
        <p:nvPicPr>
          <p:cNvPr id="219" name="Image 2" descr="preencoded.png"/>
          <p:cNvPicPr/>
          <p:nvPr/>
        </p:nvPicPr>
        <p:blipFill>
          <a:blip r:embed="rId3"/>
          <a:stretch/>
        </p:blipFill>
        <p:spPr>
          <a:xfrm>
            <a:off x="6199200" y="2064600"/>
            <a:ext cx="509040" cy="509040"/>
          </a:xfrm>
          <a:prstGeom prst="rect">
            <a:avLst/>
          </a:prstGeom>
          <a:ln w="0">
            <a:noFill/>
          </a:ln>
        </p:spPr>
      </p:pic>
      <p:sp>
        <p:nvSpPr>
          <p:cNvPr id="220" name="Text 1"/>
          <p:cNvSpPr/>
          <p:nvPr/>
        </p:nvSpPr>
        <p:spPr>
          <a:xfrm>
            <a:off x="6199200" y="2777760"/>
            <a:ext cx="2396520" cy="29916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850" strike="noStrike" u="none">
                <a:solidFill>
                  <a:srgbClr val="cad6de"/>
                </a:solidFill>
                <a:uFillTx/>
                <a:latin typeface="Unbounded"/>
                <a:ea typeface="Unbounded"/>
              </a:rPr>
              <a:t>Petit Train</a:t>
            </a:r>
            <a:endParaRPr b="0" lang="fr-FR" sz="1850" strike="noStrike" u="none">
              <a:solidFill>
                <a:srgbClr val="000000"/>
              </a:solidFill>
              <a:uFillTx/>
              <a:latin typeface="Arial"/>
            </a:endParaRPr>
          </a:p>
        </p:txBody>
      </p:sp>
      <p:sp>
        <p:nvSpPr>
          <p:cNvPr id="221" name="Text 2"/>
          <p:cNvSpPr/>
          <p:nvPr/>
        </p:nvSpPr>
        <p:spPr>
          <a:xfrm>
            <a:off x="6199200" y="3199320"/>
            <a:ext cx="7717680" cy="32544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1600" strike="noStrike" u="none">
                <a:solidFill>
                  <a:srgbClr val="cad6de"/>
                </a:solidFill>
                <a:uFillTx/>
                <a:latin typeface="Cabin"/>
                <a:ea typeface="Cabin"/>
              </a:rPr>
              <a:t>Explorez le zoo confortablement à bord de notre train écologique.</a:t>
            </a:r>
            <a:endParaRPr b="0" lang="fr-FR" sz="1600" strike="noStrike" u="none">
              <a:solidFill>
                <a:srgbClr val="000000"/>
              </a:solidFill>
              <a:uFillTx/>
              <a:latin typeface="Arial"/>
            </a:endParaRPr>
          </a:p>
        </p:txBody>
      </p:sp>
      <p:pic>
        <p:nvPicPr>
          <p:cNvPr id="222" name="Image 3" descr="preencoded.png"/>
          <p:cNvPicPr/>
          <p:nvPr/>
        </p:nvPicPr>
        <p:blipFill>
          <a:blip r:embed="rId4"/>
          <a:stretch/>
        </p:blipFill>
        <p:spPr>
          <a:xfrm>
            <a:off x="6199200" y="4136400"/>
            <a:ext cx="509040" cy="509040"/>
          </a:xfrm>
          <a:prstGeom prst="rect">
            <a:avLst/>
          </a:prstGeom>
          <a:ln w="0">
            <a:noFill/>
          </a:ln>
        </p:spPr>
      </p:pic>
      <p:sp>
        <p:nvSpPr>
          <p:cNvPr id="223" name="Text 3"/>
          <p:cNvSpPr/>
          <p:nvPr/>
        </p:nvSpPr>
        <p:spPr>
          <a:xfrm>
            <a:off x="6199200" y="4849200"/>
            <a:ext cx="2396520" cy="29916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850" strike="noStrike" u="none">
                <a:solidFill>
                  <a:srgbClr val="cad6de"/>
                </a:solidFill>
                <a:uFillTx/>
                <a:latin typeface="Unbounded"/>
                <a:ea typeface="Unbounded"/>
              </a:rPr>
              <a:t>Restauration</a:t>
            </a:r>
            <a:endParaRPr b="0" lang="fr-FR" sz="1850" strike="noStrike" u="none">
              <a:solidFill>
                <a:srgbClr val="000000"/>
              </a:solidFill>
              <a:uFillTx/>
              <a:latin typeface="Arial"/>
            </a:endParaRPr>
          </a:p>
        </p:txBody>
      </p:sp>
      <p:sp>
        <p:nvSpPr>
          <p:cNvPr id="224" name="Text 4"/>
          <p:cNvSpPr/>
          <p:nvPr/>
        </p:nvSpPr>
        <p:spPr>
          <a:xfrm>
            <a:off x="6199200" y="5271120"/>
            <a:ext cx="7717680" cy="32544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1600" strike="noStrike" u="none">
                <a:solidFill>
                  <a:srgbClr val="cad6de"/>
                </a:solidFill>
                <a:uFillTx/>
                <a:latin typeface="Cabin"/>
                <a:ea typeface="Cabin"/>
              </a:rPr>
              <a:t>Savourez des plats locaux et bio dans nos points de restauration.</a:t>
            </a:r>
            <a:endParaRPr b="0" lang="fr-FR" sz="1600" strike="noStrike" u="none">
              <a:solidFill>
                <a:srgbClr val="000000"/>
              </a:solidFill>
              <a:uFillTx/>
              <a:latin typeface="Arial"/>
            </a:endParaRPr>
          </a:p>
        </p:txBody>
      </p:sp>
      <p:pic>
        <p:nvPicPr>
          <p:cNvPr id="225" name="Image 4" descr="preencoded.png"/>
          <p:cNvPicPr/>
          <p:nvPr/>
        </p:nvPicPr>
        <p:blipFill>
          <a:blip r:embed="rId5"/>
          <a:stretch/>
        </p:blipFill>
        <p:spPr>
          <a:xfrm>
            <a:off x="6199200" y="6208200"/>
            <a:ext cx="509040" cy="509040"/>
          </a:xfrm>
          <a:prstGeom prst="rect">
            <a:avLst/>
          </a:prstGeom>
          <a:ln w="0">
            <a:noFill/>
          </a:ln>
        </p:spPr>
      </p:pic>
      <p:sp>
        <p:nvSpPr>
          <p:cNvPr id="226" name="Text 5"/>
          <p:cNvSpPr/>
          <p:nvPr/>
        </p:nvSpPr>
        <p:spPr>
          <a:xfrm>
            <a:off x="6199200" y="6921000"/>
            <a:ext cx="2396520" cy="29916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850" strike="noStrike" u="none">
                <a:solidFill>
                  <a:srgbClr val="cad6de"/>
                </a:solidFill>
                <a:uFillTx/>
                <a:latin typeface="Unbounded"/>
                <a:ea typeface="Unbounded"/>
              </a:rPr>
              <a:t>Aires de Jeux</a:t>
            </a:r>
            <a:endParaRPr b="0" lang="fr-FR" sz="1850" strike="noStrike" u="none">
              <a:solidFill>
                <a:srgbClr val="000000"/>
              </a:solidFill>
              <a:uFillTx/>
              <a:latin typeface="Arial"/>
            </a:endParaRPr>
          </a:p>
        </p:txBody>
      </p:sp>
      <p:sp>
        <p:nvSpPr>
          <p:cNvPr id="227" name="Text 6"/>
          <p:cNvSpPr/>
          <p:nvPr/>
        </p:nvSpPr>
        <p:spPr>
          <a:xfrm>
            <a:off x="6199200" y="7342560"/>
            <a:ext cx="7717680" cy="32544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1600" strike="noStrike" u="none">
                <a:solidFill>
                  <a:srgbClr val="cad6de"/>
                </a:solidFill>
                <a:uFillTx/>
                <a:latin typeface="Cabin"/>
                <a:ea typeface="Cabin"/>
              </a:rPr>
              <a:t>Les enfants s'amuseront dans nos espaces de jeux thématiques.</a:t>
            </a:r>
            <a:endParaRPr b="0" lang="fr-FR"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8" name="Image 0" descr="preencoded.png"/>
          <p:cNvPicPr/>
          <p:nvPr/>
        </p:nvPicPr>
        <p:blipFill>
          <a:blip r:embed="rId1"/>
          <a:stretch/>
        </p:blipFill>
        <p:spPr>
          <a:xfrm>
            <a:off x="9144000" y="0"/>
            <a:ext cx="5486040" cy="8229240"/>
          </a:xfrm>
          <a:prstGeom prst="rect">
            <a:avLst/>
          </a:prstGeom>
          <a:ln w="0">
            <a:noFill/>
          </a:ln>
        </p:spPr>
      </p:pic>
      <p:sp>
        <p:nvSpPr>
          <p:cNvPr id="229" name="Text 0"/>
          <p:cNvSpPr/>
          <p:nvPr/>
        </p:nvSpPr>
        <p:spPr>
          <a:xfrm>
            <a:off x="837720" y="1711800"/>
            <a:ext cx="7468200" cy="2914200"/>
          </a:xfrm>
          <a:prstGeom prst="rect">
            <a:avLst/>
          </a:prstGeom>
          <a:noFill/>
          <a:ln w="0">
            <a:noFill/>
          </a:ln>
        </p:spPr>
        <p:style>
          <a:lnRef idx="0"/>
          <a:fillRef idx="0"/>
          <a:effectRef idx="0"/>
          <a:fontRef idx="minor"/>
        </p:style>
        <p:txBody>
          <a:bodyPr lIns="0" rIns="0" tIns="0" bIns="0" anchor="t">
            <a:noAutofit/>
          </a:bodyPr>
          <a:p>
            <a:pPr algn="ctr">
              <a:lnSpc>
                <a:spcPts val="7651"/>
              </a:lnSpc>
              <a:tabLst>
                <a:tab algn="l" pos="0"/>
              </a:tabLst>
            </a:pPr>
            <a:r>
              <a:rPr b="0" lang="en-US" sz="6100" strike="noStrike" u="none">
                <a:solidFill>
                  <a:srgbClr val="ffffff"/>
                </a:solidFill>
                <a:uFillTx/>
                <a:latin typeface="Unbounded"/>
                <a:ea typeface="Unbounded"/>
              </a:rPr>
              <a:t>Ma Vision pour le Site Web Arcadia</a:t>
            </a:r>
            <a:endParaRPr b="0" lang="fr-FR" sz="6100" strike="noStrike" u="none">
              <a:solidFill>
                <a:srgbClr val="000000"/>
              </a:solidFill>
              <a:uFillTx/>
              <a:latin typeface="Arial"/>
            </a:endParaRPr>
          </a:p>
        </p:txBody>
      </p:sp>
      <p:sp>
        <p:nvSpPr>
          <p:cNvPr id="230" name="Text 1"/>
          <p:cNvSpPr/>
          <p:nvPr/>
        </p:nvSpPr>
        <p:spPr>
          <a:xfrm>
            <a:off x="837720" y="4985640"/>
            <a:ext cx="7468200" cy="153180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Découvrez comment j'ai conçu un site web captivant et intuitif pour le Zoo Arcadia. De la création graphique à l'intégration de fonctionnalités innovantes, j'ai veillé à offrir une expérience en ligne à la hauteur de l'esprit d'aventure et de préservation de la nature du zoo.</a:t>
            </a:r>
            <a:endParaRPr b="0" lang="fr-FR" sz="18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1" name="Image 0" descr="preencoded.png"/>
          <p:cNvPicPr/>
          <p:nvPr/>
        </p:nvPicPr>
        <p:blipFill>
          <a:blip r:embed="rId1"/>
          <a:stretch/>
        </p:blipFill>
        <p:spPr>
          <a:xfrm>
            <a:off x="11346120" y="3573720"/>
            <a:ext cx="1081800" cy="1081800"/>
          </a:xfrm>
          <a:prstGeom prst="rect">
            <a:avLst/>
          </a:prstGeom>
          <a:ln w="0">
            <a:noFill/>
          </a:ln>
        </p:spPr>
      </p:pic>
      <p:sp>
        <p:nvSpPr>
          <p:cNvPr id="232" name="Text 0"/>
          <p:cNvSpPr/>
          <p:nvPr/>
        </p:nvSpPr>
        <p:spPr>
          <a:xfrm>
            <a:off x="837720" y="1756080"/>
            <a:ext cx="7468200" cy="1407600"/>
          </a:xfrm>
          <a:prstGeom prst="rect">
            <a:avLst/>
          </a:prstGeom>
          <a:noFill/>
          <a:ln w="0">
            <a:noFill/>
          </a:ln>
        </p:spPr>
        <p:style>
          <a:lnRef idx="0"/>
          <a:fillRef idx="0"/>
          <a:effectRef idx="0"/>
          <a:fontRef idx="minor"/>
        </p:style>
        <p:txBody>
          <a:bodyPr lIns="0" rIns="0" tIns="0" bIns="0" anchor="t">
            <a:noAutofit/>
          </a:bodyPr>
          <a:p>
            <a:pPr algn="ctr">
              <a:lnSpc>
                <a:spcPts val="5499"/>
              </a:lnSpc>
              <a:tabLst>
                <a:tab algn="l" pos="0"/>
              </a:tabLst>
            </a:pPr>
            <a:r>
              <a:rPr b="0" lang="en-US" sz="4400" strike="noStrike" u="none">
                <a:solidFill>
                  <a:srgbClr val="ffffff"/>
                </a:solidFill>
                <a:uFillTx/>
                <a:latin typeface="Unbounded"/>
                <a:ea typeface="Unbounded"/>
              </a:rPr>
              <a:t>Le Site Web du Zoo Arcadia</a:t>
            </a:r>
            <a:endParaRPr b="0" lang="fr-FR" sz="4400" strike="noStrike" u="none">
              <a:solidFill>
                <a:srgbClr val="000000"/>
              </a:solidFill>
              <a:uFillTx/>
              <a:latin typeface="Arial"/>
            </a:endParaRPr>
          </a:p>
        </p:txBody>
      </p:sp>
      <p:sp>
        <p:nvSpPr>
          <p:cNvPr id="233" name="Text 1"/>
          <p:cNvSpPr/>
          <p:nvPr/>
        </p:nvSpPr>
        <p:spPr>
          <a:xfrm>
            <a:off x="837720" y="3522960"/>
            <a:ext cx="7468200" cy="153180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Le site web du Zoo Arcadia hebergé sur o2Switch a été conçu avec un design moderne et épuré, mettant en valeur l'expérience de visite au cœur de la nature. Des couleurs vives, des illustrations nature et une navigation intuitive invitent les visiteurs à découvrir les merveilles du parc.</a:t>
            </a:r>
            <a:endParaRPr b="0" lang="fr-FR" sz="1850" strike="noStrike" u="none">
              <a:solidFill>
                <a:srgbClr val="000000"/>
              </a:solidFill>
              <a:uFillTx/>
              <a:latin typeface="Arial"/>
            </a:endParaRPr>
          </a:p>
        </p:txBody>
      </p:sp>
      <p:sp>
        <p:nvSpPr>
          <p:cNvPr id="234" name="Text 2"/>
          <p:cNvSpPr/>
          <p:nvPr/>
        </p:nvSpPr>
        <p:spPr>
          <a:xfrm>
            <a:off x="837720" y="5324400"/>
            <a:ext cx="7468200" cy="114876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Grâce à une structure claire et des informations pratiques, le site web permet de préparer sa visite en détail et de s'immerger dans l'univers du Zoo Arcadia avant même d'y arriver.</a:t>
            </a:r>
            <a:endParaRPr b="0" lang="fr-FR" sz="18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 name="Image 0" descr="preencoded.png"/>
          <p:cNvPicPr/>
          <p:nvPr/>
        </p:nvPicPr>
        <p:blipFill>
          <a:blip r:embed="rId1"/>
          <a:stretch/>
        </p:blipFill>
        <p:spPr>
          <a:xfrm>
            <a:off x="9144000" y="0"/>
            <a:ext cx="5486040" cy="8229240"/>
          </a:xfrm>
          <a:prstGeom prst="rect">
            <a:avLst/>
          </a:prstGeom>
          <a:ln w="0">
            <a:noFill/>
          </a:ln>
        </p:spPr>
      </p:pic>
      <p:pic>
        <p:nvPicPr>
          <p:cNvPr id="236" name="Image 1" descr="preencoded.png"/>
          <p:cNvPicPr/>
          <p:nvPr/>
        </p:nvPicPr>
        <p:blipFill>
          <a:blip r:embed="rId2"/>
          <a:stretch/>
        </p:blipFill>
        <p:spPr>
          <a:xfrm>
            <a:off x="9601200" y="941040"/>
            <a:ext cx="4571640" cy="6347160"/>
          </a:xfrm>
          <a:prstGeom prst="rect">
            <a:avLst/>
          </a:prstGeom>
          <a:ln w="0">
            <a:noFill/>
          </a:ln>
        </p:spPr>
      </p:pic>
      <p:sp>
        <p:nvSpPr>
          <p:cNvPr id="237" name="Text 0"/>
          <p:cNvSpPr/>
          <p:nvPr/>
        </p:nvSpPr>
        <p:spPr>
          <a:xfrm>
            <a:off x="837720" y="1105560"/>
            <a:ext cx="7468200" cy="1942920"/>
          </a:xfrm>
          <a:prstGeom prst="rect">
            <a:avLst/>
          </a:prstGeom>
          <a:noFill/>
          <a:ln w="0">
            <a:noFill/>
          </a:ln>
        </p:spPr>
        <p:style>
          <a:lnRef idx="0"/>
          <a:fillRef idx="0"/>
          <a:effectRef idx="0"/>
          <a:fontRef idx="minor"/>
        </p:style>
        <p:txBody>
          <a:bodyPr lIns="0" rIns="0" tIns="0" bIns="0" anchor="t">
            <a:noAutofit/>
          </a:bodyPr>
          <a:p>
            <a:pPr>
              <a:lnSpc>
                <a:spcPts val="7651"/>
              </a:lnSpc>
              <a:tabLst>
                <a:tab algn="l" pos="0"/>
              </a:tabLst>
            </a:pPr>
            <a:r>
              <a:rPr b="0" lang="en-US" sz="6100" strike="noStrike" u="none">
                <a:solidFill>
                  <a:srgbClr val="ffffff"/>
                </a:solidFill>
                <a:uFillTx/>
                <a:latin typeface="Unbounded"/>
                <a:ea typeface="Unbounded"/>
              </a:rPr>
              <a:t>La Charte Graphique</a:t>
            </a:r>
            <a:endParaRPr b="0" lang="fr-FR" sz="6100" strike="noStrike" u="none">
              <a:solidFill>
                <a:srgbClr val="000000"/>
              </a:solidFill>
              <a:uFillTx/>
              <a:latin typeface="Arial"/>
            </a:endParaRPr>
          </a:p>
        </p:txBody>
      </p:sp>
      <p:sp>
        <p:nvSpPr>
          <p:cNvPr id="238" name="Text 1"/>
          <p:cNvSpPr/>
          <p:nvPr/>
        </p:nvSpPr>
        <p:spPr>
          <a:xfrm>
            <a:off x="837720" y="3407400"/>
            <a:ext cx="7468200" cy="229788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J'ai conçu une charte graphique qui reflète l'esprit naturel et sauvage du Zoo Arcadia. Inspirée par la nature environnante, elle s'articule notamment autour de couleurs vibrantes telles que le vert #445843, un  joli dégradé vert plus léger #455e3b et un fond blanc de feuilles. Des illustrations organiques et une typographie épurée complètent cette palette, créant une identité visuelle moderne et accueillante.</a:t>
            </a:r>
            <a:endParaRPr b="0" lang="fr-FR" sz="1850" strike="noStrike" u="none">
              <a:solidFill>
                <a:srgbClr val="000000"/>
              </a:solidFill>
              <a:uFillTx/>
              <a:latin typeface="Arial"/>
            </a:endParaRPr>
          </a:p>
        </p:txBody>
      </p:sp>
      <p:sp>
        <p:nvSpPr>
          <p:cNvPr id="239" name="Text 2"/>
          <p:cNvSpPr/>
          <p:nvPr/>
        </p:nvSpPr>
        <p:spPr>
          <a:xfrm>
            <a:off x="837720" y="5974920"/>
            <a:ext cx="7468200" cy="114876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Chaque élément - du logo aux éléments de navigation - a été soigneusement conçu pour offrir une expérience de visite cohérente et immersive, de la billetterie en ligne au signalétique sur le site.</a:t>
            </a:r>
            <a:endParaRPr b="0" lang="fr-FR" sz="18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Text 0"/>
          <p:cNvSpPr/>
          <p:nvPr/>
        </p:nvSpPr>
        <p:spPr>
          <a:xfrm>
            <a:off x="837720" y="1370160"/>
            <a:ext cx="12954600" cy="1407600"/>
          </a:xfrm>
          <a:prstGeom prst="rect">
            <a:avLst/>
          </a:prstGeom>
          <a:noFill/>
          <a:ln w="0">
            <a:noFill/>
          </a:ln>
        </p:spPr>
        <p:style>
          <a:lnRef idx="0"/>
          <a:fillRef idx="0"/>
          <a:effectRef idx="0"/>
          <a:fontRef idx="minor"/>
        </p:style>
        <p:txBody>
          <a:bodyPr lIns="0" rIns="0" tIns="0" bIns="0" anchor="t">
            <a:noAutofit/>
          </a:bodyPr>
          <a:p>
            <a:pPr algn="ctr">
              <a:lnSpc>
                <a:spcPts val="5499"/>
              </a:lnSpc>
              <a:tabLst>
                <a:tab algn="l" pos="0"/>
              </a:tabLst>
            </a:pPr>
            <a:r>
              <a:rPr b="0" lang="en-US" sz="4400" strike="noStrike" u="none">
                <a:solidFill>
                  <a:srgbClr val="ffffff"/>
                </a:solidFill>
                <a:uFillTx/>
                <a:latin typeface="Unbounded"/>
                <a:ea typeface="Unbounded"/>
              </a:rPr>
              <a:t>Les Outils Techniques Utilisés pour le Site Web Arcadia</a:t>
            </a:r>
            <a:endParaRPr b="0" lang="fr-FR" sz="4400" strike="noStrike" u="none">
              <a:solidFill>
                <a:srgbClr val="000000"/>
              </a:solidFill>
              <a:uFillTx/>
              <a:latin typeface="Arial"/>
            </a:endParaRPr>
          </a:p>
        </p:txBody>
      </p:sp>
      <p:sp>
        <p:nvSpPr>
          <p:cNvPr id="241" name="Text 1"/>
          <p:cNvSpPr/>
          <p:nvPr/>
        </p:nvSpPr>
        <p:spPr>
          <a:xfrm>
            <a:off x="837720" y="3256920"/>
            <a:ext cx="12954600" cy="76572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Pour construire le site web du Zoo Arcadia, j'ai utilisé un ensemble d'outils et de technologies soigneusement sélectionnés. Ces outils sont des standards de l'industrie, garantissant un développement fiable, efficace et adaptable.</a:t>
            </a:r>
            <a:endParaRPr b="0" lang="fr-FR" sz="1850" strike="noStrike" u="none">
              <a:solidFill>
                <a:srgbClr val="000000"/>
              </a:solidFill>
              <a:uFillTx/>
              <a:latin typeface="Arial"/>
            </a:endParaRPr>
          </a:p>
        </p:txBody>
      </p:sp>
      <p:sp>
        <p:nvSpPr>
          <p:cNvPr id="242" name="Text 2"/>
          <p:cNvSpPr/>
          <p:nvPr/>
        </p:nvSpPr>
        <p:spPr>
          <a:xfrm>
            <a:off x="837720" y="4291920"/>
            <a:ext cx="12954600" cy="114876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Pour le code, j'ai utilisé VScode, un éditeur de code puissant et polyvalent. Pour la base de données, j'ai utilisé HeidiSQL et PHPmyadmin, deux outils populaires pour gérer et manipuler les données. Pour le serveur, j'ai utilisé XAMPP, une plateforme permettant de tester le site web en environnement local.</a:t>
            </a:r>
            <a:endParaRPr b="0" lang="fr-FR" sz="1850" strike="noStrike" u="none">
              <a:solidFill>
                <a:srgbClr val="000000"/>
              </a:solidFill>
              <a:uFillTx/>
              <a:latin typeface="Arial"/>
            </a:endParaRPr>
          </a:p>
        </p:txBody>
      </p:sp>
      <p:sp>
        <p:nvSpPr>
          <p:cNvPr id="243" name="Text 3"/>
          <p:cNvSpPr/>
          <p:nvPr/>
        </p:nvSpPr>
        <p:spPr>
          <a:xfrm>
            <a:off x="837720" y="5710320"/>
            <a:ext cx="12954600" cy="114876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trike="noStrike" u="none">
                <a:solidFill>
                  <a:srgbClr val="cad6de"/>
                </a:solidFill>
                <a:uFillTx/>
                <a:latin typeface="Cabin"/>
                <a:ea typeface="Cabin"/>
              </a:rPr>
              <a:t>Le navigateur Google Chrome a été utilisé pour tester le site web. Pour l'hébergement, j'ai utilisé o2switch, un hébergeur web fiable et performant. Enfin, pour le maquettage et les diagrammes, j'ai utilisé Figma et Lucid, des outils permettant de créer des designs et des schémas visuels professionnels.</a:t>
            </a:r>
            <a:endParaRPr b="0" lang="fr-FR" sz="18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ext 0"/>
          <p:cNvSpPr/>
          <p:nvPr/>
        </p:nvSpPr>
        <p:spPr>
          <a:xfrm>
            <a:off x="837720" y="1627560"/>
            <a:ext cx="12954600" cy="1407600"/>
          </a:xfrm>
          <a:prstGeom prst="rect">
            <a:avLst/>
          </a:prstGeom>
          <a:noFill/>
          <a:ln w="0">
            <a:noFill/>
          </a:ln>
        </p:spPr>
        <p:style>
          <a:lnRef idx="0"/>
          <a:fillRef idx="0"/>
          <a:effectRef idx="0"/>
          <a:fontRef idx="minor"/>
        </p:style>
        <p:txBody>
          <a:bodyPr lIns="0" rIns="0" tIns="0" bIns="0" anchor="t">
            <a:noAutofit/>
          </a:bodyPr>
          <a:p>
            <a:pPr algn="ctr">
              <a:lnSpc>
                <a:spcPts val="5499"/>
              </a:lnSpc>
              <a:tabLst>
                <a:tab algn="l" pos="0"/>
              </a:tabLst>
            </a:pPr>
            <a:r>
              <a:rPr b="0" lang="en-US" sz="4400" strike="noStrike" u="none">
                <a:solidFill>
                  <a:srgbClr val="ffffff"/>
                </a:solidFill>
                <a:uFillTx/>
                <a:latin typeface="Unbounded"/>
                <a:ea typeface="Unbounded"/>
              </a:rPr>
              <a:t>Présentation du Code de Mon Site Web</a:t>
            </a:r>
            <a:endParaRPr b="0" lang="fr-FR" sz="4400" strike="noStrike" u="none">
              <a:solidFill>
                <a:srgbClr val="000000"/>
              </a:solidFill>
              <a:uFillTx/>
              <a:latin typeface="Arial"/>
            </a:endParaRPr>
          </a:p>
        </p:txBody>
      </p:sp>
      <p:sp>
        <p:nvSpPr>
          <p:cNvPr id="245" name="Text 1"/>
          <p:cNvSpPr/>
          <p:nvPr/>
        </p:nvSpPr>
        <p:spPr>
          <a:xfrm>
            <a:off x="837720" y="3514320"/>
            <a:ext cx="1295460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0" lang="en-US" sz="1850" strike="noStrike" u="none">
                <a:solidFill>
                  <a:srgbClr val="cad6de"/>
                </a:solidFill>
                <a:uFillTx/>
                <a:latin typeface="Cabin"/>
                <a:ea typeface="Cabin"/>
              </a:rPr>
              <a:t>Aujourd'hui, je vais vous présenter le code de mon site web en détaillant les différentes technologies utilisées :</a:t>
            </a:r>
            <a:endParaRPr b="0" lang="fr-FR" sz="1850" strike="noStrike" u="none">
              <a:solidFill>
                <a:srgbClr val="000000"/>
              </a:solidFill>
              <a:uFillTx/>
              <a:latin typeface="Arial"/>
            </a:endParaRPr>
          </a:p>
        </p:txBody>
      </p:sp>
      <p:sp>
        <p:nvSpPr>
          <p:cNvPr id="246" name="Text 2"/>
          <p:cNvSpPr/>
          <p:nvPr/>
        </p:nvSpPr>
        <p:spPr>
          <a:xfrm>
            <a:off x="1220760" y="4166640"/>
            <a:ext cx="1257156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HTML</a:t>
            </a:r>
            <a:r>
              <a:rPr b="0" lang="en-US" sz="1850" strike="noStrike" u="none">
                <a:solidFill>
                  <a:srgbClr val="cad6de"/>
                </a:solidFill>
                <a:uFillTx/>
                <a:latin typeface="Cabin"/>
                <a:ea typeface="Cabin"/>
              </a:rPr>
              <a:t> : Structure de base et organisation des pages.</a:t>
            </a:r>
            <a:endParaRPr b="0" lang="fr-FR" sz="1850" strike="noStrike" u="none">
              <a:solidFill>
                <a:srgbClr val="000000"/>
              </a:solidFill>
              <a:uFillTx/>
              <a:latin typeface="Arial"/>
            </a:endParaRPr>
          </a:p>
        </p:txBody>
      </p:sp>
      <p:sp>
        <p:nvSpPr>
          <p:cNvPr id="247" name="Text 3"/>
          <p:cNvSpPr/>
          <p:nvPr/>
        </p:nvSpPr>
        <p:spPr>
          <a:xfrm>
            <a:off x="1220760" y="4633200"/>
            <a:ext cx="1257156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CSS</a:t>
            </a:r>
            <a:r>
              <a:rPr b="0" lang="en-US" sz="1850" strike="noStrike" u="none">
                <a:solidFill>
                  <a:srgbClr val="cad6de"/>
                </a:solidFill>
                <a:uFillTx/>
                <a:latin typeface="Cabin"/>
                <a:ea typeface="Cabin"/>
              </a:rPr>
              <a:t> : Mise en forme, design et adaptabilité responsive.</a:t>
            </a:r>
            <a:endParaRPr b="0" lang="fr-FR" sz="1850" strike="noStrike" u="none">
              <a:solidFill>
                <a:srgbClr val="000000"/>
              </a:solidFill>
              <a:uFillTx/>
              <a:latin typeface="Arial"/>
            </a:endParaRPr>
          </a:p>
        </p:txBody>
      </p:sp>
      <p:sp>
        <p:nvSpPr>
          <p:cNvPr id="248" name="Text 4"/>
          <p:cNvSpPr/>
          <p:nvPr/>
        </p:nvSpPr>
        <p:spPr>
          <a:xfrm>
            <a:off x="1220760" y="5100120"/>
            <a:ext cx="1257156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JavaScript</a:t>
            </a:r>
            <a:r>
              <a:rPr b="0" lang="en-US" sz="1850" strike="noStrike" u="none">
                <a:solidFill>
                  <a:srgbClr val="cad6de"/>
                </a:solidFill>
                <a:uFillTx/>
                <a:latin typeface="Cabin"/>
                <a:ea typeface="Cabin"/>
              </a:rPr>
              <a:t> : Interactivité et fonctionnalités dynamiques du site.</a:t>
            </a:r>
            <a:endParaRPr b="0" lang="fr-FR" sz="1850" strike="noStrike" u="none">
              <a:solidFill>
                <a:srgbClr val="000000"/>
              </a:solidFill>
              <a:uFillTx/>
              <a:latin typeface="Arial"/>
            </a:endParaRPr>
          </a:p>
        </p:txBody>
      </p:sp>
      <p:sp>
        <p:nvSpPr>
          <p:cNvPr id="249" name="Text 5"/>
          <p:cNvSpPr/>
          <p:nvPr/>
        </p:nvSpPr>
        <p:spPr>
          <a:xfrm>
            <a:off x="1220760" y="5566680"/>
            <a:ext cx="1257156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1" lang="en-US" sz="1850" strike="noStrike" u="none">
                <a:solidFill>
                  <a:srgbClr val="cad6de"/>
                </a:solidFill>
                <a:uFillTx/>
                <a:latin typeface="Cabin"/>
                <a:ea typeface="Cabin"/>
              </a:rPr>
              <a:t>PHP</a:t>
            </a:r>
            <a:r>
              <a:rPr b="0" lang="en-US" sz="1850" strike="noStrike" u="none">
                <a:solidFill>
                  <a:srgbClr val="cad6de"/>
                </a:solidFill>
                <a:uFillTx/>
                <a:latin typeface="Cabin"/>
                <a:ea typeface="Cabin"/>
              </a:rPr>
              <a:t> : Gestion des requêtes serveur, bases de données et sécurité des sessions.</a:t>
            </a:r>
            <a:endParaRPr b="0" lang="fr-FR" sz="1850" strike="noStrike" u="none">
              <a:solidFill>
                <a:srgbClr val="000000"/>
              </a:solidFill>
              <a:uFillTx/>
              <a:latin typeface="Arial"/>
            </a:endParaRPr>
          </a:p>
        </p:txBody>
      </p:sp>
      <p:sp>
        <p:nvSpPr>
          <p:cNvPr id="250" name="Text 6"/>
          <p:cNvSpPr/>
          <p:nvPr/>
        </p:nvSpPr>
        <p:spPr>
          <a:xfrm>
            <a:off x="837720" y="6219000"/>
            <a:ext cx="12954600" cy="38268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0" lang="en-US" sz="1850" strike="noStrike" u="none">
                <a:solidFill>
                  <a:srgbClr val="cad6de"/>
                </a:solidFill>
                <a:uFillTx/>
                <a:latin typeface="Cabin"/>
                <a:ea typeface="Cabin"/>
              </a:rPr>
              <a:t>Cette présentation mettra en lumière comment ces technologies s'intègrent pour créer un site web complet et fonctionnel.</a:t>
            </a:r>
            <a:endParaRPr b="0" lang="fr-FR" sz="18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TotalTime>
  <Application>LibreOffice/24.8.2.1$Windows_X86_64 LibreOffice_project/0f794b6e29741098670a3b95d60478a65d05ef13</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2024-09-11T19:25:40Z</dcterms:created>
  <dc:creator>PptxGenJS</dc:creator>
  <dc:description/>
  <dc:language>fr-FR</dc:language>
  <cp:lastModifiedBy/>
  <dcterms:modified xsi:type="dcterms:W3CDTF">2024-10-30T14:27:10Z</dcterms:modified>
  <cp:revision>3</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35</vt:i4>
  </property>
  <property fmtid="{D5CDD505-2E9C-101B-9397-08002B2CF9AE}" pid="3" name="PresentationFormat">
    <vt:lpwstr>On-screen Show (16:9)</vt:lpwstr>
  </property>
  <property fmtid="{D5CDD505-2E9C-101B-9397-08002B2CF9AE}" pid="4" name="Slides">
    <vt:i4>35</vt:i4>
  </property>
</Properties>
</file>